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8" r:id="rId3"/>
    <p:sldId id="259" r:id="rId4"/>
    <p:sldId id="267" r:id="rId5"/>
    <p:sldId id="264" r:id="rId6"/>
    <p:sldId id="261" r:id="rId7"/>
    <p:sldId id="262" r:id="rId8"/>
    <p:sldId id="265" r:id="rId9"/>
    <p:sldId id="266" r:id="rId10"/>
    <p:sldId id="268" r:id="rId11"/>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D6E"/>
    <a:srgbClr val="5D628A"/>
    <a:srgbClr val="363D6E"/>
    <a:srgbClr val="212A61"/>
    <a:srgbClr val="2D3983"/>
    <a:srgbClr val="BABBBD"/>
    <a:srgbClr val="DAD6D1"/>
    <a:srgbClr val="E14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4" d="100"/>
          <a:sy n="94" d="100"/>
        </p:scale>
        <p:origin x="1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049128C4-5A68-4B11-8CCB-3347C6FAE2CC}" type="datetimeFigureOut">
              <a:rPr lang="en-US" smtClean="0"/>
              <a:t>8/14/2019</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635A6CC4-9AD4-4118-B782-E24E0D8590EF}" type="slidenum">
              <a:rPr lang="en-US" smtClean="0"/>
              <a:t>‹#›</a:t>
            </a:fld>
            <a:endParaRPr lang="en-US"/>
          </a:p>
        </p:txBody>
      </p:sp>
    </p:spTree>
    <p:extLst>
      <p:ext uri="{BB962C8B-B14F-4D97-AF65-F5344CB8AC3E}">
        <p14:creationId xmlns:p14="http://schemas.microsoft.com/office/powerpoint/2010/main" val="138330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5A6CC4-9AD4-4118-B782-E24E0D8590EF}" type="slidenum">
              <a:rPr lang="en-US" smtClean="0"/>
              <a:t>2</a:t>
            </a:fld>
            <a:endParaRPr lang="en-US"/>
          </a:p>
        </p:txBody>
      </p:sp>
    </p:spTree>
    <p:extLst>
      <p:ext uri="{BB962C8B-B14F-4D97-AF65-F5344CB8AC3E}">
        <p14:creationId xmlns:p14="http://schemas.microsoft.com/office/powerpoint/2010/main" val="1776219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alphaModFix amt="40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9144000" y="6356350"/>
            <a:ext cx="2743200" cy="365125"/>
          </a:xfrm>
        </p:spPr>
        <p:txBody>
          <a:bodyPr/>
          <a:lstStyle/>
          <a:p>
            <a:r>
              <a:rPr lang="en-US" dirty="0" smtClean="0"/>
              <a:t>5/30/19</a:t>
            </a:r>
            <a:endParaRPr lang="en-US" dirty="0"/>
          </a:p>
        </p:txBody>
      </p:sp>
    </p:spTree>
    <p:extLst>
      <p:ext uri="{BB962C8B-B14F-4D97-AF65-F5344CB8AC3E}">
        <p14:creationId xmlns:p14="http://schemas.microsoft.com/office/powerpoint/2010/main" val="87341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alphaModFix amt="40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7466" t="-9537" r="-191184" b="-12241"/>
          <a:stretch/>
        </p:blipFill>
        <p:spPr>
          <a:xfrm>
            <a:off x="0" y="259045"/>
            <a:ext cx="10160000" cy="972855"/>
          </a:xfrm>
          <a:prstGeom prst="rect">
            <a:avLst/>
          </a:prstGeom>
          <a:solidFill>
            <a:schemeClr val="bg1"/>
          </a:solidFill>
        </p:spPr>
      </p:pic>
      <p:sp>
        <p:nvSpPr>
          <p:cNvPr id="5" name="Rectangle 4"/>
          <p:cNvSpPr/>
          <p:nvPr userDrawn="1"/>
        </p:nvSpPr>
        <p:spPr>
          <a:xfrm>
            <a:off x="10337800" y="259045"/>
            <a:ext cx="1854200" cy="9728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C0DC210-AAB5-4F61-B01C-C1F23221DEAB}" type="slidenum">
              <a:rPr lang="en-US" smtClean="0"/>
              <a:pPr algn="ctr"/>
              <a:t>‹#›</a:t>
            </a:fld>
            <a:endParaRPr lang="en-US" dirty="0"/>
          </a:p>
        </p:txBody>
      </p:sp>
      <p:sp>
        <p:nvSpPr>
          <p:cNvPr id="7" name="Slide Number Placeholder 5"/>
          <p:cNvSpPr>
            <a:spLocks noGrp="1"/>
          </p:cNvSpPr>
          <p:nvPr>
            <p:ph type="sldNum" sz="quarter" idx="12"/>
          </p:nvPr>
        </p:nvSpPr>
        <p:spPr>
          <a:xfrm>
            <a:off x="9144000" y="6356350"/>
            <a:ext cx="2743200" cy="365125"/>
          </a:xfrm>
        </p:spPr>
        <p:txBody>
          <a:bodyPr/>
          <a:lstStyle/>
          <a:p>
            <a:r>
              <a:rPr lang="en-US" dirty="0" smtClean="0"/>
              <a:t>5/30/19</a:t>
            </a:r>
            <a:endParaRPr lang="en-US" dirty="0"/>
          </a:p>
        </p:txBody>
      </p:sp>
    </p:spTree>
    <p:extLst>
      <p:ext uri="{BB962C8B-B14F-4D97-AF65-F5344CB8AC3E}">
        <p14:creationId xmlns:p14="http://schemas.microsoft.com/office/powerpoint/2010/main" val="216015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5/30/19</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5/30/19</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DC210-AAB5-4F61-B01C-C1F23221DEAB}" type="slidenum">
              <a:rPr lang="en-US" smtClean="0"/>
              <a:t>‹#›</a:t>
            </a:fld>
            <a:endParaRPr lang="en-US"/>
          </a:p>
        </p:txBody>
      </p:sp>
    </p:spTree>
    <p:extLst>
      <p:ext uri="{BB962C8B-B14F-4D97-AF65-F5344CB8AC3E}">
        <p14:creationId xmlns:p14="http://schemas.microsoft.com/office/powerpoint/2010/main" val="3375471027"/>
      </p:ext>
    </p:extLst>
  </p:cSld>
  <p:clrMap bg1="lt1" tx1="dk1" bg2="lt2" tx2="dk2" accent1="accent1" accent2="accent2" accent3="accent3" accent4="accent4" accent5="accent5" accent6="accent6" hlink="hlink" folHlink="folHlink"/>
  <p:sldLayoutIdLst>
    <p:sldLayoutId id="2147483649" r:id="rId1"/>
    <p:sldLayoutId id="2147483655"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microsoft.com/office/2007/relationships/hdphoto" Target="../media/hdphoto4.wdp"/><Relationship Id="rId3" Type="http://schemas.openxmlformats.org/officeDocument/2006/relationships/image" Target="../media/image7.png"/><Relationship Id="rId21" Type="http://schemas.openxmlformats.org/officeDocument/2006/relationships/image" Target="../media/image21.png"/><Relationship Id="rId7" Type="http://schemas.microsoft.com/office/2007/relationships/hdphoto" Target="../media/hdphoto1.wdp"/><Relationship Id="rId12" Type="http://schemas.openxmlformats.org/officeDocument/2006/relationships/image" Target="../media/image14.png"/><Relationship Id="rId17" Type="http://schemas.microsoft.com/office/2007/relationships/hdphoto" Target="../media/hdphoto3.wdp"/><Relationship Id="rId2" Type="http://schemas.openxmlformats.org/officeDocument/2006/relationships/image" Target="../media/image6.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png"/><Relationship Id="rId10" Type="http://schemas.microsoft.com/office/2007/relationships/hdphoto" Target="../media/hdphoto2.wdp"/><Relationship Id="rId19"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6.png"/><Relationship Id="rId22"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1.wdp"/><Relationship Id="rId5" Type="http://schemas.openxmlformats.org/officeDocument/2006/relationships/image" Target="../media/image23.png"/><Relationship Id="rId10" Type="http://schemas.openxmlformats.org/officeDocument/2006/relationships/image" Target="../media/image10.png"/><Relationship Id="rId4" Type="http://schemas.microsoft.com/office/2007/relationships/hdphoto" Target="../media/hdphoto2.wdp"/><Relationship Id="rId9" Type="http://schemas.openxmlformats.org/officeDocument/2006/relationships/image" Target="../media/image25.jpe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007" b="10483"/>
          <a:stretch/>
        </p:blipFill>
        <p:spPr>
          <a:xfrm>
            <a:off x="-1" y="14514"/>
            <a:ext cx="12191999" cy="6850743"/>
          </a:xfrm>
          <a:prstGeom prst="rect">
            <a:avLst/>
          </a:prstGeom>
        </p:spPr>
      </p:pic>
      <p:sp>
        <p:nvSpPr>
          <p:cNvPr id="8" name="Rectangle 7"/>
          <p:cNvSpPr/>
          <p:nvPr/>
        </p:nvSpPr>
        <p:spPr>
          <a:xfrm>
            <a:off x="3749793" y="2359232"/>
            <a:ext cx="5469149" cy="1302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77764" y="2282953"/>
            <a:ext cx="4508383" cy="830997"/>
          </a:xfrm>
          <a:prstGeom prst="rect">
            <a:avLst/>
          </a:prstGeom>
          <a:noFill/>
        </p:spPr>
        <p:txBody>
          <a:bodyPr wrap="square" rtlCol="0">
            <a:spAutoFit/>
          </a:bodyPr>
          <a:lstStyle/>
          <a:p>
            <a:r>
              <a:rPr lang="en-US" sz="4800" b="1" dirty="0" smtClean="0">
                <a:solidFill>
                  <a:srgbClr val="2D3983"/>
                </a:solidFill>
                <a:latin typeface="Arial Black" panose="020B0A04020102020204" pitchFamily="34" charset="0"/>
              </a:rPr>
              <a:t>CROSSROAD</a:t>
            </a:r>
            <a:endParaRPr lang="en-US" sz="4800" b="1" dirty="0">
              <a:solidFill>
                <a:srgbClr val="2D3983"/>
              </a:solidFill>
              <a:latin typeface="Arial Black" panose="020B0A04020102020204" pitchFamily="34" charset="0"/>
            </a:endParaRPr>
          </a:p>
        </p:txBody>
      </p:sp>
      <p:sp>
        <p:nvSpPr>
          <p:cNvPr id="7" name="TextBox 6"/>
          <p:cNvSpPr txBox="1"/>
          <p:nvPr/>
        </p:nvSpPr>
        <p:spPr>
          <a:xfrm>
            <a:off x="3749793" y="2996645"/>
            <a:ext cx="3502325" cy="369332"/>
          </a:xfrm>
          <a:prstGeom prst="rect">
            <a:avLst/>
          </a:prstGeom>
          <a:noFill/>
        </p:spPr>
        <p:txBody>
          <a:bodyPr wrap="square" rtlCol="0">
            <a:spAutoFit/>
          </a:bodyPr>
          <a:lstStyle/>
          <a:p>
            <a:r>
              <a:rPr lang="en-US" b="1" dirty="0" smtClean="0">
                <a:solidFill>
                  <a:srgbClr val="BABBBD"/>
                </a:solidFill>
              </a:rPr>
              <a:t>KANSAS | MISSOURI</a:t>
            </a:r>
            <a:endParaRPr lang="en-US" b="1" dirty="0">
              <a:solidFill>
                <a:srgbClr val="BABBBD"/>
              </a:solidFill>
            </a:endParaRPr>
          </a:p>
        </p:txBody>
      </p:sp>
      <p:grpSp>
        <p:nvGrpSpPr>
          <p:cNvPr id="11" name="Group 10"/>
          <p:cNvGrpSpPr/>
          <p:nvPr/>
        </p:nvGrpSpPr>
        <p:grpSpPr>
          <a:xfrm>
            <a:off x="5846231" y="2963510"/>
            <a:ext cx="1161971" cy="471459"/>
            <a:chOff x="6144942" y="2928966"/>
            <a:chExt cx="2046287" cy="830262"/>
          </a:xfrm>
        </p:grpSpPr>
        <p:sp>
          <p:nvSpPr>
            <p:cNvPr id="9" name="Freeform 8"/>
            <p:cNvSpPr/>
            <p:nvPr/>
          </p:nvSpPr>
          <p:spPr>
            <a:xfrm>
              <a:off x="6144942" y="307342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BABBBD"/>
            </a:solidFill>
            <a:ln w="12700">
              <a:no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 name="Freeform 9"/>
            <p:cNvSpPr/>
            <p:nvPr/>
          </p:nvSpPr>
          <p:spPr>
            <a:xfrm>
              <a:off x="7100617" y="2928966"/>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BABBBD"/>
            </a:solidFill>
            <a:ln w="12700">
              <a:no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l="-7357" t="-7070" r="-6936" b="-11868"/>
          <a:stretch/>
        </p:blipFill>
        <p:spPr>
          <a:xfrm>
            <a:off x="-9427" y="1067759"/>
            <a:ext cx="10561908" cy="2582945"/>
          </a:xfrm>
          <a:prstGeom prst="rect">
            <a:avLst/>
          </a:prstGeom>
          <a:solidFill>
            <a:schemeClr val="bg1"/>
          </a:solidFill>
          <a:effectLst>
            <a:outerShdw blurRad="228600" sx="105000" sy="105000" algn="ctr" rotWithShape="0">
              <a:prstClr val="black">
                <a:alpha val="60000"/>
              </a:prstClr>
            </a:outerShdw>
          </a:effectLst>
        </p:spPr>
      </p:pic>
      <p:sp>
        <p:nvSpPr>
          <p:cNvPr id="12" name="Rectangle 11"/>
          <p:cNvSpPr/>
          <p:nvPr/>
        </p:nvSpPr>
        <p:spPr>
          <a:xfrm>
            <a:off x="10727702" y="1067759"/>
            <a:ext cx="1464297" cy="2582945"/>
          </a:xfrm>
          <a:prstGeom prst="rect">
            <a:avLst/>
          </a:prstGeom>
          <a:solidFill>
            <a:srgbClr val="C00000"/>
          </a:solidFill>
          <a:ln>
            <a:noFill/>
          </a:ln>
          <a:effectLst>
            <a:outerShdw blurRad="228600" sx="105000" sy="105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50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5353" y="2168166"/>
            <a:ext cx="9737888" cy="443060"/>
          </a:xfrm>
          <a:prstGeom prst="roundRect">
            <a:avLst>
              <a:gd name="adj" fmla="val 44969"/>
            </a:avLst>
          </a:prstGeom>
          <a:solidFill>
            <a:srgbClr val="212A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3511" y="1423069"/>
            <a:ext cx="3341812" cy="461665"/>
          </a:xfrm>
          <a:prstGeom prst="rect">
            <a:avLst/>
          </a:prstGeom>
          <a:noFill/>
          <a:ln>
            <a:noFill/>
          </a:ln>
        </p:spPr>
        <p:txBody>
          <a:bodyPr wrap="none" rtlCol="0">
            <a:spAutoFit/>
          </a:bodyPr>
          <a:lstStyle/>
          <a:p>
            <a:r>
              <a:rPr lang="en-US" sz="2400" b="1" dirty="0" smtClean="0">
                <a:solidFill>
                  <a:srgbClr val="212A61"/>
                </a:solidFill>
                <a:latin typeface="Arial" panose="020B0604020202020204" pitchFamily="34" charset="0"/>
                <a:cs typeface="Arial" panose="020B0604020202020204" pitchFamily="34" charset="0"/>
              </a:rPr>
              <a:t>HOW YOU CAN HELP</a:t>
            </a:r>
            <a:endParaRPr lang="en-US" sz="2400" b="1" dirty="0">
              <a:solidFill>
                <a:srgbClr val="212A61"/>
              </a:solidFill>
              <a:latin typeface="Arial" panose="020B0604020202020204" pitchFamily="34" charset="0"/>
              <a:cs typeface="Arial" panose="020B0604020202020204" pitchFamily="34" charset="0"/>
            </a:endParaRPr>
          </a:p>
        </p:txBody>
      </p:sp>
      <p:sp>
        <p:nvSpPr>
          <p:cNvPr id="4" name="Oval 3"/>
          <p:cNvSpPr/>
          <p:nvPr/>
        </p:nvSpPr>
        <p:spPr>
          <a:xfrm>
            <a:off x="386499" y="2168166"/>
            <a:ext cx="451701" cy="443060"/>
          </a:xfrm>
          <a:prstGeom prst="ellipse">
            <a:avLst/>
          </a:prstGeom>
          <a:solidFill>
            <a:srgbClr val="C00000"/>
          </a:solidFill>
          <a:ln w="15875">
            <a:solidFill>
              <a:srgbClr val="212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10" name="Rounded Rectangle 9"/>
          <p:cNvSpPr/>
          <p:nvPr/>
        </p:nvSpPr>
        <p:spPr>
          <a:xfrm>
            <a:off x="405353" y="2812130"/>
            <a:ext cx="9737888" cy="443060"/>
          </a:xfrm>
          <a:prstGeom prst="roundRect">
            <a:avLst>
              <a:gd name="adj" fmla="val 44969"/>
            </a:avLst>
          </a:prstGeom>
          <a:solidFill>
            <a:srgbClr val="212A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6499" y="2812130"/>
            <a:ext cx="451701" cy="443060"/>
          </a:xfrm>
          <a:prstGeom prst="ellipse">
            <a:avLst/>
          </a:prstGeom>
          <a:solidFill>
            <a:srgbClr val="C00000"/>
          </a:solidFill>
          <a:ln w="15875">
            <a:solidFill>
              <a:srgbClr val="212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18" name="Slide Number Placeholder 75"/>
          <p:cNvSpPr>
            <a:spLocks noGrp="1"/>
          </p:cNvSpPr>
          <p:nvPr>
            <p:ph type="sldNum" sz="quarter" idx="12"/>
          </p:nvPr>
        </p:nvSpPr>
        <p:spPr>
          <a:xfrm>
            <a:off x="8610600" y="6356350"/>
            <a:ext cx="3136900" cy="365125"/>
          </a:xfrm>
        </p:spPr>
        <p:txBody>
          <a:bodyPr/>
          <a:lstStyle/>
          <a:p>
            <a:r>
              <a:rPr lang="en-US" dirty="0"/>
              <a:t>5/30/19</a:t>
            </a:r>
          </a:p>
        </p:txBody>
      </p:sp>
      <p:sp>
        <p:nvSpPr>
          <p:cNvPr id="2" name="TextBox 1"/>
          <p:cNvSpPr txBox="1"/>
          <p:nvPr/>
        </p:nvSpPr>
        <p:spPr>
          <a:xfrm>
            <a:off x="838200" y="1956752"/>
            <a:ext cx="9305041" cy="2027863"/>
          </a:xfrm>
          <a:prstGeom prst="rect">
            <a:avLst/>
          </a:prstGeom>
          <a:noFill/>
        </p:spPr>
        <p:txBody>
          <a:bodyPr wrap="square" rtlCol="0">
            <a:spAutoFit/>
          </a:bodyPr>
          <a:lstStyle/>
          <a:p>
            <a:pPr>
              <a:lnSpc>
                <a:spcPct val="215000"/>
              </a:lnSpc>
            </a:pPr>
            <a:r>
              <a:rPr lang="en-US" sz="1950" dirty="0" smtClean="0">
                <a:solidFill>
                  <a:schemeClr val="bg1"/>
                </a:solidFill>
                <a:latin typeface="Arial Narrow" panose="020B0606020202030204" pitchFamily="34" charset="0"/>
                <a:cs typeface="Arial" panose="020B0604020202020204" pitchFamily="34" charset="0"/>
              </a:rPr>
              <a:t>Inform your federal legislator of importance</a:t>
            </a:r>
            <a:endParaRPr lang="en-US" sz="1950" dirty="0">
              <a:solidFill>
                <a:schemeClr val="bg1"/>
              </a:solidFill>
              <a:latin typeface="Arial Narrow" panose="020B0606020202030204" pitchFamily="34" charset="0"/>
              <a:cs typeface="Arial" panose="020B0604020202020204" pitchFamily="34" charset="0"/>
            </a:endParaRPr>
          </a:p>
          <a:p>
            <a:pPr lvl="0">
              <a:lnSpc>
                <a:spcPct val="215000"/>
              </a:lnSpc>
            </a:pPr>
            <a:r>
              <a:rPr lang="en-US" sz="1950" dirty="0" smtClean="0">
                <a:solidFill>
                  <a:schemeClr val="bg1"/>
                </a:solidFill>
                <a:latin typeface="Arial Narrow" panose="020B0606020202030204" pitchFamily="34" charset="0"/>
                <a:cs typeface="Arial" panose="020B0604020202020204" pitchFamily="34" charset="0"/>
              </a:rPr>
              <a:t>Point </a:t>
            </a:r>
            <a:r>
              <a:rPr lang="en-US" sz="1950" dirty="0" smtClean="0">
                <a:solidFill>
                  <a:schemeClr val="bg1"/>
                </a:solidFill>
                <a:latin typeface="Arial Narrow" panose="020B0606020202030204" pitchFamily="34" charset="0"/>
                <a:cs typeface="Arial" panose="020B0604020202020204" pitchFamily="34" charset="0"/>
              </a:rPr>
              <a:t>of contact for best practice sharing</a:t>
            </a:r>
          </a:p>
          <a:p>
            <a:pPr lvl="0">
              <a:lnSpc>
                <a:spcPct val="215000"/>
              </a:lnSpc>
            </a:pPr>
            <a:endParaRPr lang="en-US" sz="1950" dirty="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4506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62158"/>
            <a:ext cx="11747500" cy="4599994"/>
          </a:xfrm>
          <a:prstGeom prst="rect">
            <a:avLst/>
          </a:prstGeom>
          <a:solidFill>
            <a:srgbClr val="35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lide Number Placeholder 75"/>
          <p:cNvSpPr>
            <a:spLocks noGrp="1"/>
          </p:cNvSpPr>
          <p:nvPr>
            <p:ph type="sldNum" sz="quarter" idx="12"/>
          </p:nvPr>
        </p:nvSpPr>
        <p:spPr>
          <a:xfrm>
            <a:off x="8610600" y="6356350"/>
            <a:ext cx="3136900" cy="365125"/>
          </a:xfrm>
        </p:spPr>
        <p:txBody>
          <a:bodyPr/>
          <a:lstStyle/>
          <a:p>
            <a:r>
              <a:rPr lang="en-US" dirty="0"/>
              <a:t>5/30/19</a:t>
            </a:r>
          </a:p>
        </p:txBody>
      </p:sp>
      <p:sp>
        <p:nvSpPr>
          <p:cNvPr id="2" name="TextBox 1"/>
          <p:cNvSpPr txBox="1"/>
          <p:nvPr/>
        </p:nvSpPr>
        <p:spPr>
          <a:xfrm>
            <a:off x="530943" y="2136948"/>
            <a:ext cx="2684206" cy="3662541"/>
          </a:xfrm>
          <a:prstGeom prst="rect">
            <a:avLst/>
          </a:prstGeom>
          <a:noFill/>
        </p:spPr>
        <p:txBody>
          <a:bodyPr wrap="square" rtlCol="0">
            <a:spAutoFit/>
          </a:bodyPr>
          <a:lstStyle/>
          <a:p>
            <a:pPr>
              <a:spcAft>
                <a:spcPts val="800"/>
              </a:spcAft>
            </a:pPr>
            <a:r>
              <a:rPr lang="en-US" sz="2400" b="1" dirty="0" smtClean="0">
                <a:solidFill>
                  <a:schemeClr val="bg1"/>
                </a:solidFill>
                <a:latin typeface="Arial" panose="020B0604020202020204" pitchFamily="34" charset="0"/>
                <a:cs typeface="Arial" panose="020B0604020202020204" pitchFamily="34" charset="0"/>
              </a:rPr>
              <a:t>MISSION</a:t>
            </a:r>
            <a:endParaRPr lang="en-US" b="1"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Brand </a:t>
            </a:r>
            <a:r>
              <a:rPr lang="en-US" dirty="0">
                <a:solidFill>
                  <a:schemeClr val="bg1"/>
                </a:solidFill>
                <a:latin typeface="Arial" panose="020B0604020202020204" pitchFamily="34" charset="0"/>
                <a:cs typeface="Arial" panose="020B0604020202020204" pitchFamily="34" charset="0"/>
              </a:rPr>
              <a:t>the region as a National Security strength and home for new national security missions, educate federal legislators on the value of the Crossroads, and share best practices to enable members of the Crossroads to be agile and resilient.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r="931"/>
          <a:stretch/>
        </p:blipFill>
        <p:spPr>
          <a:xfrm>
            <a:off x="3656815" y="1930699"/>
            <a:ext cx="7881593" cy="4225204"/>
          </a:xfrm>
          <a:prstGeom prst="roundRect">
            <a:avLst>
              <a:gd name="adj" fmla="val 4619"/>
            </a:avLst>
          </a:prstGeom>
        </p:spPr>
      </p:pic>
    </p:spTree>
    <p:extLst>
      <p:ext uri="{BB962C8B-B14F-4D97-AF65-F5344CB8AC3E}">
        <p14:creationId xmlns:p14="http://schemas.microsoft.com/office/powerpoint/2010/main" val="101665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772318"/>
            <a:ext cx="11747500" cy="4599994"/>
          </a:xfrm>
          <a:prstGeom prst="rect">
            <a:avLst/>
          </a:prstGeom>
          <a:solidFill>
            <a:srgbClr val="212A61">
              <a:alpha val="2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97806" y="1838921"/>
            <a:ext cx="3575538" cy="2013678"/>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21" name="TextBox 20"/>
          <p:cNvSpPr txBox="1"/>
          <p:nvPr/>
        </p:nvSpPr>
        <p:spPr>
          <a:xfrm>
            <a:off x="323511" y="1423069"/>
            <a:ext cx="7164654" cy="461665"/>
          </a:xfrm>
          <a:prstGeom prst="rect">
            <a:avLst/>
          </a:prstGeom>
          <a:noFill/>
          <a:ln>
            <a:noFill/>
          </a:ln>
        </p:spPr>
        <p:txBody>
          <a:bodyPr wrap="none" rtlCol="0">
            <a:spAutoFit/>
          </a:bodyPr>
          <a:lstStyle/>
          <a:p>
            <a:r>
              <a:rPr lang="en-US" sz="2400" b="1" dirty="0" smtClean="0">
                <a:solidFill>
                  <a:srgbClr val="212A61"/>
                </a:solidFill>
                <a:latin typeface="Arial" panose="020B0604020202020204" pitchFamily="34" charset="0"/>
                <a:cs typeface="Arial" panose="020B0604020202020204" pitchFamily="34" charset="0"/>
              </a:rPr>
              <a:t>UNIQUE NATIONAL SECURITY INSTALLATIONS</a:t>
            </a:r>
            <a:endParaRPr lang="en-US" sz="2400" b="1" dirty="0">
              <a:solidFill>
                <a:srgbClr val="212A61"/>
              </a:solidFill>
              <a:latin typeface="Arial" panose="020B0604020202020204" pitchFamily="34" charset="0"/>
              <a:cs typeface="Arial" panose="020B0604020202020204" pitchFamily="34" charset="0"/>
            </a:endParaRPr>
          </a:p>
        </p:txBody>
      </p:sp>
      <p:sp>
        <p:nvSpPr>
          <p:cNvPr id="22" name="Rectangle 21"/>
          <p:cNvSpPr/>
          <p:nvPr/>
        </p:nvSpPr>
        <p:spPr>
          <a:xfrm>
            <a:off x="1308174" y="2301587"/>
            <a:ext cx="2665171" cy="1408078"/>
          </a:xfrm>
          <a:prstGeom prst="rect">
            <a:avLst/>
          </a:prstGeom>
        </p:spPr>
        <p:txBody>
          <a:bodyPr wrap="square">
            <a:spAutoFit/>
          </a:bodyPr>
          <a:lstStyle/>
          <a:p>
            <a:pPr>
              <a:lnSpc>
                <a:spcPct val="90000"/>
              </a:lnSpc>
            </a:pPr>
            <a:r>
              <a:rPr lang="en-US" sz="950" dirty="0" smtClean="0">
                <a:latin typeface="Arial Narrow" panose="020B0606020202030204" pitchFamily="34" charset="0"/>
              </a:rPr>
              <a:t>NBAF will be a state-of-the-art biocontainment laboratory for the study of diseases that threaten both America’s animal agricultural industry and public health. DHS S&amp;T is building the facility to standards that fulfill the mission needs of the U.S. Department of Agriculture (USDA) which will own, manage and operate the NBAF once construction and commissioning activities are complete. The NBAF will strengthen our nation’s ability to conduct research, develop vaccines, diagnose emerging diseases, and train veterinarians.</a:t>
            </a:r>
            <a:endParaRPr lang="en-US" sz="950" dirty="0">
              <a:latin typeface="Arial Narrow" panose="020B0606020202030204" pitchFamily="34" charset="0"/>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014" y="2739072"/>
            <a:ext cx="596962" cy="593901"/>
          </a:xfrm>
          <a:prstGeom prst="rect">
            <a:avLst/>
          </a:prstGeom>
        </p:spPr>
      </p:pic>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791" y="2317418"/>
            <a:ext cx="791409" cy="352259"/>
          </a:xfrm>
          <a:prstGeom prst="rect">
            <a:avLst/>
          </a:prstGeom>
        </p:spPr>
      </p:pic>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457" y="3402368"/>
            <a:ext cx="498076" cy="341854"/>
          </a:xfrm>
          <a:prstGeom prst="rect">
            <a:avLst/>
          </a:prstGeom>
        </p:spPr>
      </p:pic>
      <p:pic>
        <p:nvPicPr>
          <p:cNvPr id="34" name="Picture 33"/>
          <p:cNvPicPr>
            <a:picLocks noChangeAspect="1"/>
          </p:cNvPicPr>
          <p:nvPr/>
        </p:nvPicPr>
        <p:blipFill rotWithShape="1">
          <a:blip r:embed="rId5" cstate="screen">
            <a:extLst>
              <a:ext uri="{28A0092B-C50C-407E-A947-70E740481C1C}">
                <a14:useLocalDpi xmlns:a14="http://schemas.microsoft.com/office/drawing/2010/main"/>
              </a:ext>
            </a:extLst>
          </a:blip>
          <a:srcRect l="5157" t="12939" b="5502"/>
          <a:stretch/>
        </p:blipFill>
        <p:spPr>
          <a:xfrm>
            <a:off x="6580025" y="1946553"/>
            <a:ext cx="216999" cy="195978"/>
          </a:xfrm>
          <a:prstGeom prst="rect">
            <a:avLst/>
          </a:prstGeom>
        </p:spPr>
      </p:pic>
      <p:sp>
        <p:nvSpPr>
          <p:cNvPr id="39" name="Slide Number Placeholder 75"/>
          <p:cNvSpPr>
            <a:spLocks noGrp="1"/>
          </p:cNvSpPr>
          <p:nvPr>
            <p:ph type="sldNum" sz="quarter" idx="12"/>
          </p:nvPr>
        </p:nvSpPr>
        <p:spPr>
          <a:xfrm>
            <a:off x="8610600" y="6356350"/>
            <a:ext cx="3136900" cy="365125"/>
          </a:xfrm>
        </p:spPr>
        <p:txBody>
          <a:bodyPr/>
          <a:lstStyle/>
          <a:p>
            <a:r>
              <a:rPr lang="en-US" dirty="0"/>
              <a:t>5/30/19</a:t>
            </a:r>
          </a:p>
        </p:txBody>
      </p:sp>
      <p:sp>
        <p:nvSpPr>
          <p:cNvPr id="8" name="TextBox 7"/>
          <p:cNvSpPr txBox="1"/>
          <p:nvPr/>
        </p:nvSpPr>
        <p:spPr>
          <a:xfrm>
            <a:off x="397806" y="1815494"/>
            <a:ext cx="3575538" cy="415498"/>
          </a:xfrm>
          <a:prstGeom prst="rect">
            <a:avLst/>
          </a:prstGeom>
          <a:solidFill>
            <a:srgbClr val="212A61"/>
          </a:solidFill>
        </p:spPr>
        <p:txBody>
          <a:bodyPr wrap="square" rtlCol="0">
            <a:spAutoFit/>
          </a:bodyPr>
          <a:lstStyle/>
          <a:p>
            <a:r>
              <a:rPr lang="en-US" sz="1050" b="1" dirty="0">
                <a:solidFill>
                  <a:schemeClr val="bg1"/>
                </a:solidFill>
                <a:latin typeface="Arial Narrow" panose="020B0606020202030204" pitchFamily="34" charset="0"/>
              </a:rPr>
              <a:t>National Bio and Agro-Defense Facility (NBAF) </a:t>
            </a:r>
            <a:r>
              <a:rPr lang="en-US" sz="1050" b="1" dirty="0" smtClean="0">
                <a:solidFill>
                  <a:schemeClr val="bg1"/>
                </a:solidFill>
                <a:latin typeface="Arial Narrow" panose="020B0606020202030204" pitchFamily="34" charset="0"/>
              </a:rPr>
              <a:t>– KS</a:t>
            </a:r>
            <a:br>
              <a:rPr lang="en-US" sz="1050" b="1" dirty="0" smtClean="0">
                <a:solidFill>
                  <a:schemeClr val="bg1"/>
                </a:solidFill>
                <a:latin typeface="Arial Narrow" panose="020B0606020202030204" pitchFamily="34" charset="0"/>
              </a:rPr>
            </a:br>
            <a:endParaRPr lang="en-US" sz="1050" b="1" dirty="0">
              <a:solidFill>
                <a:schemeClr val="bg1"/>
              </a:solidFill>
              <a:latin typeface="Arial Narrow" panose="020B0606020202030204" pitchFamily="34" charset="0"/>
            </a:endParaRPr>
          </a:p>
        </p:txBody>
      </p:sp>
      <p:pic>
        <p:nvPicPr>
          <p:cNvPr id="33" name="Picture 32"/>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21778" b="79556" l="0" r="100000"/>
                    </a14:imgEffect>
                  </a14:imgLayer>
                </a14:imgProps>
              </a:ext>
              <a:ext uri="{28A0092B-C50C-407E-A947-70E740481C1C}">
                <a14:useLocalDpi xmlns:a14="http://schemas.microsoft.com/office/drawing/2010/main"/>
              </a:ext>
            </a:extLst>
          </a:blip>
          <a:srcRect t="24375" b="24621"/>
          <a:stretch/>
        </p:blipFill>
        <p:spPr>
          <a:xfrm>
            <a:off x="3389429" y="1872065"/>
            <a:ext cx="497552" cy="253770"/>
          </a:xfrm>
          <a:prstGeom prst="rect">
            <a:avLst/>
          </a:prstGeom>
        </p:spPr>
      </p:pic>
      <p:sp>
        <p:nvSpPr>
          <p:cNvPr id="44" name="Rounded Rectangle 43"/>
          <p:cNvSpPr/>
          <p:nvPr/>
        </p:nvSpPr>
        <p:spPr>
          <a:xfrm>
            <a:off x="4102594" y="1848637"/>
            <a:ext cx="3575538" cy="2013678"/>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47" name="Rectangle 46"/>
          <p:cNvSpPr/>
          <p:nvPr/>
        </p:nvSpPr>
        <p:spPr>
          <a:xfrm>
            <a:off x="5012962" y="2311303"/>
            <a:ext cx="2665171" cy="1539652"/>
          </a:xfrm>
          <a:prstGeom prst="rect">
            <a:avLst/>
          </a:prstGeom>
        </p:spPr>
        <p:txBody>
          <a:bodyPr wrap="square">
            <a:spAutoFit/>
          </a:bodyPr>
          <a:lstStyle/>
          <a:p>
            <a:pPr>
              <a:lnSpc>
                <a:spcPct val="90000"/>
              </a:lnSpc>
            </a:pPr>
            <a:r>
              <a:rPr lang="en-US" sz="950" dirty="0" smtClean="0">
                <a:latin typeface="Arial Narrow" panose="020B0606020202030204" pitchFamily="34" charset="0"/>
              </a:rPr>
              <a:t>KCNSC </a:t>
            </a:r>
            <a:r>
              <a:rPr lang="en-US" sz="950" dirty="0">
                <a:latin typeface="Arial Narrow" panose="020B0606020202030204" pitchFamily="34" charset="0"/>
              </a:rPr>
              <a:t>is managed by Honeywell </a:t>
            </a:r>
            <a:r>
              <a:rPr lang="en-US" sz="950" dirty="0" smtClean="0">
                <a:latin typeface="Arial Narrow" panose="020B0606020202030204" pitchFamily="34" charset="0"/>
              </a:rPr>
              <a:t>and has </a:t>
            </a:r>
            <a:r>
              <a:rPr lang="en-US" sz="950" dirty="0">
                <a:latin typeface="Arial Narrow" panose="020B0606020202030204" pitchFamily="34" charset="0"/>
              </a:rPr>
              <a:t>more than 4,500 </a:t>
            </a:r>
            <a:r>
              <a:rPr lang="en-US" sz="950" dirty="0" smtClean="0">
                <a:latin typeface="Arial Narrow" panose="020B0606020202030204" pitchFamily="34" charset="0"/>
              </a:rPr>
              <a:t>employees. </a:t>
            </a:r>
            <a:r>
              <a:rPr lang="en-US" sz="950" dirty="0">
                <a:latin typeface="Arial Narrow" panose="020B0606020202030204" pitchFamily="34" charset="0"/>
              </a:rPr>
              <a:t>KCNSC is one of eight sites that comprise the </a:t>
            </a:r>
            <a:r>
              <a:rPr lang="en-US" sz="950" dirty="0" smtClean="0">
                <a:latin typeface="Arial Narrow" panose="020B0606020202030204" pitchFamily="34" charset="0"/>
              </a:rPr>
              <a:t>NNSA’s national security enterprise. </a:t>
            </a:r>
            <a:r>
              <a:rPr lang="en-US" sz="950" dirty="0">
                <a:latin typeface="Arial Narrow" panose="020B0606020202030204" pitchFamily="34" charset="0"/>
              </a:rPr>
              <a:t>Our primary </a:t>
            </a:r>
            <a:r>
              <a:rPr lang="en-US" sz="950" dirty="0" smtClean="0">
                <a:latin typeface="Arial Narrow" panose="020B0606020202030204" pitchFamily="34" charset="0"/>
              </a:rPr>
              <a:t>mission is </a:t>
            </a:r>
            <a:r>
              <a:rPr lang="en-US" sz="950" dirty="0">
                <a:latin typeface="Arial Narrow" panose="020B0606020202030204" pitchFamily="34" charset="0"/>
              </a:rPr>
              <a:t>manufacturing 85 percent of non-nuclear components that go into the nuclear stockpile. We develop advanced solutions for complex national security issues, from prototype simulations to production to quality testing. KCNSC also provides field-ready solutions for other government agencies and businesses for the intelligence and defense communities through a 330K sf SCIF.</a:t>
            </a:r>
          </a:p>
        </p:txBody>
      </p:sp>
      <p:sp>
        <p:nvSpPr>
          <p:cNvPr id="53" name="TextBox 52"/>
          <p:cNvSpPr txBox="1"/>
          <p:nvPr/>
        </p:nvSpPr>
        <p:spPr>
          <a:xfrm>
            <a:off x="4102594" y="1825210"/>
            <a:ext cx="3575538" cy="383182"/>
          </a:xfrm>
          <a:prstGeom prst="rect">
            <a:avLst/>
          </a:prstGeom>
          <a:solidFill>
            <a:srgbClr val="212A61"/>
          </a:solidFill>
        </p:spPr>
        <p:txBody>
          <a:bodyPr wrap="square" rtlCol="0">
            <a:spAutoFit/>
          </a:bodyPr>
          <a:lstStyle/>
          <a:p>
            <a:pPr>
              <a:lnSpc>
                <a:spcPct val="90000"/>
              </a:lnSpc>
            </a:pPr>
            <a:r>
              <a:rPr lang="en-US" sz="1050" b="1" dirty="0">
                <a:solidFill>
                  <a:schemeClr val="bg1"/>
                </a:solidFill>
                <a:latin typeface="Arial Narrow" panose="020B0606020202030204" pitchFamily="34" charset="0"/>
              </a:rPr>
              <a:t>Department of Energy’s Kansas City </a:t>
            </a:r>
            <a:r>
              <a:rPr lang="en-US" sz="1050" b="1" dirty="0" smtClean="0">
                <a:solidFill>
                  <a:schemeClr val="bg1"/>
                </a:solidFill>
                <a:latin typeface="Arial Narrow" panose="020B0606020202030204" pitchFamily="34" charset="0"/>
              </a:rPr>
              <a:t/>
            </a:r>
            <a:br>
              <a:rPr lang="en-US" sz="1050" b="1" dirty="0" smtClean="0">
                <a:solidFill>
                  <a:schemeClr val="bg1"/>
                </a:solidFill>
                <a:latin typeface="Arial Narrow" panose="020B0606020202030204" pitchFamily="34" charset="0"/>
              </a:rPr>
            </a:br>
            <a:r>
              <a:rPr lang="en-US" sz="1050" b="1" dirty="0" smtClean="0">
                <a:solidFill>
                  <a:schemeClr val="bg1"/>
                </a:solidFill>
                <a:latin typeface="Arial Narrow" panose="020B0606020202030204" pitchFamily="34" charset="0"/>
              </a:rPr>
              <a:t>National </a:t>
            </a:r>
            <a:r>
              <a:rPr lang="en-US" sz="1050" b="1" dirty="0">
                <a:solidFill>
                  <a:schemeClr val="bg1"/>
                </a:solidFill>
                <a:latin typeface="Arial Narrow" panose="020B0606020202030204" pitchFamily="34" charset="0"/>
              </a:rPr>
              <a:t>Security Campus (</a:t>
            </a:r>
            <a:r>
              <a:rPr lang="en-US" sz="1050" b="1" dirty="0" smtClean="0">
                <a:solidFill>
                  <a:schemeClr val="bg1"/>
                </a:solidFill>
                <a:latin typeface="Arial Narrow" panose="020B0606020202030204" pitchFamily="34" charset="0"/>
              </a:rPr>
              <a:t>KCNSC) - MO</a:t>
            </a:r>
            <a:endParaRPr lang="en-US" sz="1050" b="1" dirty="0">
              <a:solidFill>
                <a:schemeClr val="bg1"/>
              </a:solidFill>
              <a:latin typeface="Arial Narrow" panose="020B0606020202030204" pitchFamily="34" charset="0"/>
            </a:endParaRPr>
          </a:p>
        </p:txBody>
      </p:sp>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2995" y="2315640"/>
            <a:ext cx="933877" cy="553290"/>
          </a:xfrm>
          <a:prstGeom prst="rect">
            <a:avLst/>
          </a:prstGeom>
        </p:spPr>
      </p:pic>
      <p:pic>
        <p:nvPicPr>
          <p:cNvPr id="56" name="Picture 55"/>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6552" l="0" r="100000"/>
                    </a14:imgEffect>
                  </a14:imgLayer>
                </a14:imgProps>
              </a:ext>
              <a:ext uri="{28A0092B-C50C-407E-A947-70E740481C1C}">
                <a14:useLocalDpi xmlns:a14="http://schemas.microsoft.com/office/drawing/2010/main"/>
              </a:ext>
            </a:extLst>
          </a:blip>
          <a:srcRect l="5157" t="12939" b="5502"/>
          <a:stretch/>
        </p:blipFill>
        <p:spPr>
          <a:xfrm>
            <a:off x="7278921" y="1872065"/>
            <a:ext cx="328086" cy="296304"/>
          </a:xfrm>
          <a:prstGeom prst="rect">
            <a:avLst/>
          </a:prstGeom>
          <a:effectLst>
            <a:glow rad="38100">
              <a:schemeClr val="bg1">
                <a:alpha val="60000"/>
              </a:schemeClr>
            </a:glow>
          </a:effectLst>
        </p:spPr>
      </p:pic>
      <p:sp>
        <p:nvSpPr>
          <p:cNvPr id="61" name="Rounded Rectangle 60"/>
          <p:cNvSpPr/>
          <p:nvPr/>
        </p:nvSpPr>
        <p:spPr>
          <a:xfrm>
            <a:off x="7807381" y="1848637"/>
            <a:ext cx="3575538" cy="2013678"/>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63" name="Rectangle 62"/>
          <p:cNvSpPr/>
          <p:nvPr/>
        </p:nvSpPr>
        <p:spPr>
          <a:xfrm>
            <a:off x="8717749" y="2311303"/>
            <a:ext cx="2665171" cy="1276503"/>
          </a:xfrm>
          <a:prstGeom prst="rect">
            <a:avLst/>
          </a:prstGeom>
        </p:spPr>
        <p:txBody>
          <a:bodyPr wrap="square">
            <a:spAutoFit/>
          </a:bodyPr>
          <a:lstStyle/>
          <a:p>
            <a:pPr>
              <a:lnSpc>
                <a:spcPct val="90000"/>
              </a:lnSpc>
            </a:pPr>
            <a:r>
              <a:rPr lang="en-US" sz="950" dirty="0">
                <a:latin typeface="Arial Narrow" panose="020B0606020202030204" pitchFamily="34" charset="0"/>
              </a:rPr>
              <a:t>The NGA’s West Campus, located in St. Louis is a unique combination of intelligence agency and combat support agency. It is the world leader in timely, relevant, accurate and actionable GEOINT. NGA enables the U.S. intelligence community and the Department of Defense (DOD) to fulfill the president’s national security priorities to protect the nation. NGA also anticipates its partners’ future needs and advances the GEOINT discipline to meet them.</a:t>
            </a:r>
          </a:p>
        </p:txBody>
      </p:sp>
      <p:sp>
        <p:nvSpPr>
          <p:cNvPr id="64" name="TextBox 63"/>
          <p:cNvSpPr txBox="1"/>
          <p:nvPr/>
        </p:nvSpPr>
        <p:spPr>
          <a:xfrm>
            <a:off x="7807381" y="1825210"/>
            <a:ext cx="3575538" cy="383182"/>
          </a:xfrm>
          <a:prstGeom prst="rect">
            <a:avLst/>
          </a:prstGeom>
          <a:solidFill>
            <a:srgbClr val="212A61"/>
          </a:solidFill>
        </p:spPr>
        <p:txBody>
          <a:bodyPr wrap="square" rtlCol="0">
            <a:spAutoFit/>
          </a:bodyPr>
          <a:lstStyle/>
          <a:p>
            <a:pPr>
              <a:lnSpc>
                <a:spcPct val="90000"/>
              </a:lnSpc>
            </a:pPr>
            <a:r>
              <a:rPr lang="en-US" sz="1050" b="1" dirty="0">
                <a:solidFill>
                  <a:schemeClr val="bg1"/>
                </a:solidFill>
                <a:latin typeface="Arial Narrow" panose="020B0606020202030204" pitchFamily="34" charset="0"/>
              </a:rPr>
              <a:t>National Geospatial-Intelligence Agency (NGA) </a:t>
            </a:r>
            <a:r>
              <a:rPr lang="en-US" sz="1050" b="1" dirty="0" smtClean="0">
                <a:solidFill>
                  <a:schemeClr val="bg1"/>
                </a:solidFill>
                <a:latin typeface="Arial Narrow" panose="020B0606020202030204" pitchFamily="34" charset="0"/>
              </a:rPr>
              <a:t>– MO</a:t>
            </a:r>
          </a:p>
          <a:p>
            <a:pPr>
              <a:lnSpc>
                <a:spcPct val="90000"/>
              </a:lnSpc>
            </a:pPr>
            <a:endParaRPr lang="en-US" sz="1050" b="1" dirty="0">
              <a:solidFill>
                <a:schemeClr val="bg1"/>
              </a:solidFill>
              <a:latin typeface="Arial Narrow" panose="020B0606020202030204" pitchFamily="34" charset="0"/>
            </a:endParaRPr>
          </a:p>
        </p:txBody>
      </p:sp>
      <p:pic>
        <p:nvPicPr>
          <p:cNvPr id="66" name="Picture 65"/>
          <p:cNvPicPr>
            <a:picLocks noChangeAspect="1"/>
          </p:cNvPicPr>
          <p:nvPr/>
        </p:nvPicPr>
        <p:blipFill rotWithShape="1">
          <a:blip r:embed="rId9" cstate="print">
            <a:extLst>
              <a:ext uri="{28A0092B-C50C-407E-A947-70E740481C1C}">
                <a14:useLocalDpi xmlns:a14="http://schemas.microsoft.com/office/drawing/2010/main"/>
              </a:ext>
            </a:extLst>
          </a:blip>
          <a:srcRect l="5157" t="12939" b="5502"/>
          <a:stretch/>
        </p:blipFill>
        <p:spPr>
          <a:xfrm>
            <a:off x="10975506" y="1889431"/>
            <a:ext cx="328086" cy="296304"/>
          </a:xfrm>
          <a:prstGeom prst="rect">
            <a:avLst/>
          </a:prstGeom>
          <a:effectLst>
            <a:glow rad="38100">
              <a:schemeClr val="bg1">
                <a:alpha val="60000"/>
              </a:schemeClr>
            </a:glow>
          </a:effectLst>
        </p:spPr>
      </p:pic>
      <p:grpSp>
        <p:nvGrpSpPr>
          <p:cNvPr id="13" name="Group 12"/>
          <p:cNvGrpSpPr/>
          <p:nvPr/>
        </p:nvGrpSpPr>
        <p:grpSpPr>
          <a:xfrm>
            <a:off x="7899829" y="2342200"/>
            <a:ext cx="822407" cy="1306564"/>
            <a:chOff x="11857842" y="2118606"/>
            <a:chExt cx="916177" cy="1455537"/>
          </a:xfrm>
        </p:grpSpPr>
        <p:pic>
          <p:nvPicPr>
            <p:cNvPr id="26" name="Picture 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874819" y="3150665"/>
              <a:ext cx="899200" cy="423478"/>
            </a:xfrm>
            <a:prstGeom prst="rect">
              <a:avLst/>
            </a:prstGeom>
          </p:spPr>
        </p:pic>
        <p:pic>
          <p:nvPicPr>
            <p:cNvPr id="28" name="Picture 2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857842" y="2118606"/>
              <a:ext cx="913909" cy="913909"/>
            </a:xfrm>
            <a:prstGeom prst="rect">
              <a:avLst/>
            </a:prstGeom>
          </p:spPr>
        </p:pic>
      </p:gr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66959" y="3043471"/>
            <a:ext cx="868680" cy="218461"/>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1137" y="3499977"/>
            <a:ext cx="868680" cy="257094"/>
          </a:xfrm>
          <a:prstGeom prst="rect">
            <a:avLst/>
          </a:prstGeom>
        </p:spPr>
      </p:pic>
      <p:sp>
        <p:nvSpPr>
          <p:cNvPr id="52" name="Rounded Rectangle 51"/>
          <p:cNvSpPr/>
          <p:nvPr/>
        </p:nvSpPr>
        <p:spPr>
          <a:xfrm>
            <a:off x="392635" y="3953908"/>
            <a:ext cx="2653612" cy="2315412"/>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54" name="TextBox 53"/>
          <p:cNvSpPr txBox="1"/>
          <p:nvPr/>
        </p:nvSpPr>
        <p:spPr>
          <a:xfrm>
            <a:off x="392635" y="3948872"/>
            <a:ext cx="2653612" cy="415498"/>
          </a:xfrm>
          <a:prstGeom prst="rect">
            <a:avLst/>
          </a:prstGeom>
          <a:solidFill>
            <a:srgbClr val="212A61"/>
          </a:solidFill>
        </p:spPr>
        <p:txBody>
          <a:bodyPr wrap="square" rtlCol="0">
            <a:spAutoFit/>
          </a:bodyPr>
          <a:lstStyle/>
          <a:p>
            <a:r>
              <a:rPr lang="en-US" sz="1050" b="1" dirty="0" smtClean="0">
                <a:solidFill>
                  <a:schemeClr val="bg1"/>
                </a:solidFill>
                <a:latin typeface="Arial Narrow" panose="020B0606020202030204" pitchFamily="34" charset="0"/>
              </a:rPr>
              <a:t>USSSTRATCOM – NE</a:t>
            </a:r>
            <a:br>
              <a:rPr lang="en-US" sz="1050" b="1" dirty="0" smtClean="0">
                <a:solidFill>
                  <a:schemeClr val="bg1"/>
                </a:solidFill>
                <a:latin typeface="Arial Narrow" panose="020B0606020202030204" pitchFamily="34" charset="0"/>
              </a:rPr>
            </a:br>
            <a:endParaRPr lang="en-US" sz="1050" b="1" dirty="0">
              <a:solidFill>
                <a:schemeClr val="bg1"/>
              </a:solidFill>
              <a:latin typeface="Arial Narrow" panose="020B0606020202030204" pitchFamily="34" charset="0"/>
            </a:endParaRPr>
          </a:p>
        </p:txBody>
      </p:sp>
      <p:pic>
        <p:nvPicPr>
          <p:cNvPr id="57" name="Picture 5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72419" y="4636356"/>
            <a:ext cx="824781" cy="824781"/>
          </a:xfrm>
          <a:prstGeom prst="rect">
            <a:avLst/>
          </a:prstGeom>
        </p:spPr>
      </p:pic>
      <p:sp>
        <p:nvSpPr>
          <p:cNvPr id="58" name="Rectangle 57"/>
          <p:cNvSpPr/>
          <p:nvPr/>
        </p:nvSpPr>
        <p:spPr>
          <a:xfrm>
            <a:off x="1281960" y="4352986"/>
            <a:ext cx="1764287" cy="1934376"/>
          </a:xfrm>
          <a:prstGeom prst="rect">
            <a:avLst/>
          </a:prstGeom>
        </p:spPr>
        <p:txBody>
          <a:bodyPr wrap="square">
            <a:spAutoFit/>
          </a:bodyPr>
          <a:lstStyle/>
          <a:p>
            <a:pPr>
              <a:lnSpc>
                <a:spcPct val="90000"/>
              </a:lnSpc>
            </a:pPr>
            <a:r>
              <a:rPr lang="en-US" sz="950" dirty="0">
                <a:latin typeface="Arial Narrow" panose="020B0606020202030204" pitchFamily="34" charset="0"/>
              </a:rPr>
              <a:t>USSTRATCOM deters strategic attack and employs forces, as directed, to guarantee the security of our nation and our allies. STRATCOM mission areas include Strategic Deterrence, Nuclear Operations, Cyberspace Operations, Integrated Missile Defense, Intelligence, Surveillance, and Reconnaissance, Information Operations, and Combating Weapons of Mass Destruction to meet both deterrent and decisive national security objectives.</a:t>
            </a:r>
          </a:p>
        </p:txBody>
      </p:sp>
      <p:pic>
        <p:nvPicPr>
          <p:cNvPr id="67" name="Picture 66"/>
          <p:cNvPicPr>
            <a:picLocks noChangeAspect="1"/>
          </p:cNvPicPr>
          <p:nvPr/>
        </p:nvPicPr>
        <p:blipFill>
          <a:blip r:embed="rId16" cstate="screen">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2559114" y="4118382"/>
            <a:ext cx="497552" cy="232090"/>
          </a:xfrm>
          <a:prstGeom prst="rect">
            <a:avLst/>
          </a:prstGeom>
        </p:spPr>
      </p:pic>
      <p:sp>
        <p:nvSpPr>
          <p:cNvPr id="68" name="Rounded Rectangle 67"/>
          <p:cNvSpPr/>
          <p:nvPr/>
        </p:nvSpPr>
        <p:spPr>
          <a:xfrm>
            <a:off x="5948539" y="3953908"/>
            <a:ext cx="2653612" cy="2315412"/>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69" name="TextBox 68"/>
          <p:cNvSpPr txBox="1"/>
          <p:nvPr/>
        </p:nvSpPr>
        <p:spPr>
          <a:xfrm>
            <a:off x="5948539" y="3948872"/>
            <a:ext cx="2653612" cy="415498"/>
          </a:xfrm>
          <a:prstGeom prst="rect">
            <a:avLst/>
          </a:prstGeom>
          <a:solidFill>
            <a:srgbClr val="212A61"/>
          </a:solidFill>
        </p:spPr>
        <p:txBody>
          <a:bodyPr wrap="square" rtlCol="0">
            <a:spAutoFit/>
          </a:bodyPr>
          <a:lstStyle/>
          <a:p>
            <a:r>
              <a:rPr lang="en-US" sz="1050" b="1" dirty="0" smtClean="0">
                <a:solidFill>
                  <a:schemeClr val="bg1"/>
                </a:solidFill>
                <a:latin typeface="Arial Narrow" panose="020B0606020202030204" pitchFamily="34" charset="0"/>
              </a:rPr>
              <a:t>US Army’s Combined Arms Center (CAC) - KS</a:t>
            </a:r>
          </a:p>
          <a:p>
            <a:endParaRPr lang="en-US" sz="1050" b="1" dirty="0">
              <a:solidFill>
                <a:schemeClr val="bg1"/>
              </a:solidFill>
              <a:latin typeface="Arial Narrow" panose="020B0606020202030204" pitchFamily="34" charset="0"/>
            </a:endParaRPr>
          </a:p>
        </p:txBody>
      </p:sp>
      <p:sp>
        <p:nvSpPr>
          <p:cNvPr id="70" name="Rectangle 69"/>
          <p:cNvSpPr/>
          <p:nvPr/>
        </p:nvSpPr>
        <p:spPr>
          <a:xfrm>
            <a:off x="6837864" y="4352986"/>
            <a:ext cx="1764287" cy="1934376"/>
          </a:xfrm>
          <a:prstGeom prst="rect">
            <a:avLst/>
          </a:prstGeom>
        </p:spPr>
        <p:txBody>
          <a:bodyPr wrap="square">
            <a:spAutoFit/>
          </a:bodyPr>
          <a:lstStyle/>
          <a:p>
            <a:pPr>
              <a:lnSpc>
                <a:spcPct val="90000"/>
              </a:lnSpc>
            </a:pPr>
            <a:r>
              <a:rPr lang="en-US" sz="950" dirty="0">
                <a:latin typeface="Arial Narrow" panose="020B0606020202030204" pitchFamily="34" charset="0"/>
              </a:rPr>
              <a:t>CAC mission is divided between preparing the Army for the Global War on Terrorism and transforming it to meet future threats</a:t>
            </a:r>
            <a:r>
              <a:rPr lang="en-US" sz="950" dirty="0" smtClean="0">
                <a:latin typeface="Arial Narrow" panose="020B0606020202030204" pitchFamily="34" charset="0"/>
              </a:rPr>
              <a:t>. CAC </a:t>
            </a:r>
            <a:r>
              <a:rPr lang="en-US" sz="950" dirty="0">
                <a:latin typeface="Arial Narrow" panose="020B0606020202030204" pitchFamily="34" charset="0"/>
              </a:rPr>
              <a:t>develops and integrates Army leader development, doctrine, education, lessons learned, </a:t>
            </a:r>
            <a:r>
              <a:rPr lang="en-US" sz="950" dirty="0" smtClean="0">
                <a:latin typeface="Arial Narrow" panose="020B0606020202030204" pitchFamily="34" charset="0"/>
              </a:rPr>
              <a:t>training</a:t>
            </a:r>
            <a:r>
              <a:rPr lang="en-US" sz="950" dirty="0">
                <a:latin typeface="Arial Narrow" panose="020B0606020202030204" pitchFamily="34" charset="0"/>
              </a:rPr>
              <a:t>, </a:t>
            </a:r>
            <a:r>
              <a:rPr lang="en-US" sz="950" dirty="0" smtClean="0">
                <a:latin typeface="Arial Narrow" panose="020B0606020202030204" pitchFamily="34" charset="0"/>
              </a:rPr>
              <a:t>and </a:t>
            </a:r>
            <a:r>
              <a:rPr lang="en-US" sz="950" dirty="0">
                <a:latin typeface="Arial Narrow" panose="020B0606020202030204" pitchFamily="34" charset="0"/>
              </a:rPr>
              <a:t>proponent responsibilities </a:t>
            </a:r>
            <a:r>
              <a:rPr lang="en-US" sz="950" dirty="0" smtClean="0">
                <a:latin typeface="Arial Narrow" panose="020B0606020202030204" pitchFamily="34" charset="0"/>
              </a:rPr>
              <a:t>to </a:t>
            </a:r>
            <a:r>
              <a:rPr lang="en-US" sz="950" dirty="0">
                <a:latin typeface="Arial Narrow" panose="020B0606020202030204" pitchFamily="34" charset="0"/>
              </a:rPr>
              <a:t>support mission command and prepare the Army to </a:t>
            </a:r>
            <a:r>
              <a:rPr lang="en-US" sz="950" dirty="0" smtClean="0">
                <a:latin typeface="Arial Narrow" panose="020B0606020202030204" pitchFamily="34" charset="0"/>
              </a:rPr>
              <a:t>conduct </a:t>
            </a:r>
            <a:r>
              <a:rPr lang="en-US" sz="950" dirty="0">
                <a:latin typeface="Arial Narrow" panose="020B0606020202030204" pitchFamily="34" charset="0"/>
              </a:rPr>
              <a:t>unified land operations in a joint, inter-agency, inter-governmental, multinational environment.</a:t>
            </a:r>
          </a:p>
        </p:txBody>
      </p:sp>
      <p:pic>
        <p:nvPicPr>
          <p:cNvPr id="71" name="Picture 70"/>
          <p:cNvPicPr>
            <a:picLocks noChangeAspect="1"/>
          </p:cNvPicPr>
          <p:nvPr/>
        </p:nvPicPr>
        <p:blipFill rotWithShape="1">
          <a:blip r:embed="rId6" cstate="screen">
            <a:extLst>
              <a:ext uri="{BEBA8EAE-BF5A-486C-A8C5-ECC9F3942E4B}">
                <a14:imgProps xmlns:a14="http://schemas.microsoft.com/office/drawing/2010/main">
                  <a14:imgLayer r:embed="rId18">
                    <a14:imgEffect>
                      <a14:backgroundRemoval t="21778" b="79556" l="0" r="100000"/>
                    </a14:imgEffect>
                  </a14:imgLayer>
                </a14:imgProps>
              </a:ext>
              <a:ext uri="{28A0092B-C50C-407E-A947-70E740481C1C}">
                <a14:useLocalDpi xmlns:a14="http://schemas.microsoft.com/office/drawing/2010/main"/>
              </a:ext>
            </a:extLst>
          </a:blip>
          <a:srcRect t="24375" b="24621"/>
          <a:stretch/>
        </p:blipFill>
        <p:spPr>
          <a:xfrm>
            <a:off x="8106275" y="4096702"/>
            <a:ext cx="497552" cy="253770"/>
          </a:xfrm>
          <a:prstGeom prst="rect">
            <a:avLst/>
          </a:prstGeom>
        </p:spPr>
      </p:pic>
      <p:pic>
        <p:nvPicPr>
          <p:cNvPr id="72" name="Picture 71"/>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010781" y="4618288"/>
            <a:ext cx="860917" cy="860917"/>
          </a:xfrm>
          <a:prstGeom prst="rect">
            <a:avLst/>
          </a:prstGeom>
        </p:spPr>
      </p:pic>
      <p:sp>
        <p:nvSpPr>
          <p:cNvPr id="73" name="Rounded Rectangle 72"/>
          <p:cNvSpPr/>
          <p:nvPr/>
        </p:nvSpPr>
        <p:spPr>
          <a:xfrm>
            <a:off x="8717749" y="3953908"/>
            <a:ext cx="2653612" cy="2355311"/>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74" name="TextBox 73"/>
          <p:cNvSpPr txBox="1"/>
          <p:nvPr/>
        </p:nvSpPr>
        <p:spPr>
          <a:xfrm>
            <a:off x="8717749" y="3948872"/>
            <a:ext cx="2653612" cy="442240"/>
          </a:xfrm>
          <a:prstGeom prst="rect">
            <a:avLst/>
          </a:prstGeom>
          <a:solidFill>
            <a:srgbClr val="212A61"/>
          </a:solidFill>
        </p:spPr>
        <p:txBody>
          <a:bodyPr wrap="square" rtlCol="0">
            <a:noAutofit/>
          </a:bodyPr>
          <a:lstStyle/>
          <a:p>
            <a:pPr>
              <a:lnSpc>
                <a:spcPct val="90000"/>
              </a:lnSpc>
            </a:pPr>
            <a:r>
              <a:rPr lang="en-US" sz="1050" b="1" dirty="0">
                <a:solidFill>
                  <a:schemeClr val="bg1"/>
                </a:solidFill>
                <a:latin typeface="Arial Narrow" panose="020B0606020202030204" pitchFamily="34" charset="0"/>
              </a:rPr>
              <a:t>Defense Information Systems </a:t>
            </a:r>
            <a:r>
              <a:rPr lang="en-US" sz="1050" b="1" dirty="0" smtClean="0">
                <a:solidFill>
                  <a:schemeClr val="bg1"/>
                </a:solidFill>
                <a:latin typeface="Arial Narrow" panose="020B0606020202030204" pitchFamily="34" charset="0"/>
              </a:rPr>
              <a:t>Agency – NE</a:t>
            </a:r>
          </a:p>
          <a:p>
            <a:pPr>
              <a:lnSpc>
                <a:spcPct val="90000"/>
              </a:lnSpc>
            </a:pPr>
            <a:endParaRPr lang="en-US" sz="1050" b="1" dirty="0">
              <a:solidFill>
                <a:schemeClr val="bg1"/>
              </a:solidFill>
              <a:latin typeface="Arial Narrow" panose="020B0606020202030204" pitchFamily="34" charset="0"/>
            </a:endParaRPr>
          </a:p>
        </p:txBody>
      </p:sp>
      <p:sp>
        <p:nvSpPr>
          <p:cNvPr id="75" name="Rectangle 74"/>
          <p:cNvSpPr/>
          <p:nvPr/>
        </p:nvSpPr>
        <p:spPr>
          <a:xfrm>
            <a:off x="9607074" y="4352986"/>
            <a:ext cx="1764287" cy="1408078"/>
          </a:xfrm>
          <a:prstGeom prst="rect">
            <a:avLst/>
          </a:prstGeom>
        </p:spPr>
        <p:txBody>
          <a:bodyPr wrap="square">
            <a:spAutoFit/>
          </a:bodyPr>
          <a:lstStyle/>
          <a:p>
            <a:pPr>
              <a:lnSpc>
                <a:spcPct val="90000"/>
              </a:lnSpc>
            </a:pPr>
            <a:r>
              <a:rPr lang="en-US" sz="950" dirty="0">
                <a:latin typeface="Arial Narrow" panose="020B0606020202030204" pitchFamily="34" charset="0"/>
              </a:rPr>
              <a:t>The mission of the field office is to be the combat support agency's forward representative to the Combatant Commander.  Provides direct support for net-centric solutions across the Global Information Grid in United States Strategic Command's (USSTRATCOM) operational mission areas of responsibility. </a:t>
            </a:r>
          </a:p>
        </p:txBody>
      </p:sp>
      <p:pic>
        <p:nvPicPr>
          <p:cNvPr id="76" name="Picture 75"/>
          <p:cNvPicPr>
            <a:picLocks noChangeAspect="1"/>
          </p:cNvPicPr>
          <p:nvPr/>
        </p:nvPicPr>
        <p:blipFill>
          <a:blip r:embed="rId16" cstate="screen">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0910798" y="4118382"/>
            <a:ext cx="497552" cy="232090"/>
          </a:xfrm>
          <a:prstGeom prst="rect">
            <a:avLst/>
          </a:prstGeom>
        </p:spPr>
      </p:pic>
      <p:pic>
        <p:nvPicPr>
          <p:cNvPr id="77" name="Picture 7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789286" y="4629780"/>
            <a:ext cx="834836" cy="837933"/>
          </a:xfrm>
          <a:prstGeom prst="rect">
            <a:avLst/>
          </a:prstGeom>
        </p:spPr>
      </p:pic>
      <p:sp>
        <p:nvSpPr>
          <p:cNvPr id="79" name="Rounded Rectangle 78"/>
          <p:cNvSpPr/>
          <p:nvPr/>
        </p:nvSpPr>
        <p:spPr>
          <a:xfrm>
            <a:off x="3170587" y="3953908"/>
            <a:ext cx="2653612" cy="2315412"/>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80" name="TextBox 79"/>
          <p:cNvSpPr txBox="1"/>
          <p:nvPr/>
        </p:nvSpPr>
        <p:spPr>
          <a:xfrm>
            <a:off x="3170587" y="3948872"/>
            <a:ext cx="2653612" cy="415498"/>
          </a:xfrm>
          <a:prstGeom prst="rect">
            <a:avLst/>
          </a:prstGeom>
          <a:solidFill>
            <a:srgbClr val="212A61"/>
          </a:solidFill>
        </p:spPr>
        <p:txBody>
          <a:bodyPr wrap="square" rtlCol="0">
            <a:spAutoFit/>
          </a:bodyPr>
          <a:lstStyle/>
          <a:p>
            <a:r>
              <a:rPr lang="en-US" sz="1050" b="1" dirty="0" smtClean="0">
                <a:solidFill>
                  <a:schemeClr val="bg1"/>
                </a:solidFill>
                <a:latin typeface="Arial Narrow" panose="020B0606020202030204" pitchFamily="34" charset="0"/>
              </a:rPr>
              <a:t>USTRANSCOM – IL</a:t>
            </a:r>
            <a:br>
              <a:rPr lang="en-US" sz="1050" b="1" dirty="0" smtClean="0">
                <a:solidFill>
                  <a:schemeClr val="bg1"/>
                </a:solidFill>
                <a:latin typeface="Arial Narrow" panose="020B0606020202030204" pitchFamily="34" charset="0"/>
              </a:rPr>
            </a:br>
            <a:endParaRPr lang="en-US" sz="1050" b="1" dirty="0">
              <a:solidFill>
                <a:schemeClr val="bg1"/>
              </a:solidFill>
              <a:latin typeface="Arial Narrow" panose="020B0606020202030204" pitchFamily="34" charset="0"/>
            </a:endParaRPr>
          </a:p>
        </p:txBody>
      </p:sp>
      <p:pic>
        <p:nvPicPr>
          <p:cNvPr id="16" name="Picture 15"/>
          <p:cNvPicPr>
            <a:picLocks noChangeAspect="1"/>
          </p:cNvPicPr>
          <p:nvPr/>
        </p:nvPicPr>
        <p:blipFill rotWithShape="1">
          <a:blip r:embed="rId21">
            <a:extLst>
              <a:ext uri="{28A0092B-C50C-407E-A947-70E740481C1C}">
                <a14:useLocalDpi xmlns:a14="http://schemas.microsoft.com/office/drawing/2010/main" val="0"/>
              </a:ext>
            </a:extLst>
          </a:blip>
          <a:srcRect l="16933" r="15576"/>
          <a:stretch/>
        </p:blipFill>
        <p:spPr>
          <a:xfrm>
            <a:off x="3168911" y="4527014"/>
            <a:ext cx="1058291" cy="1043465"/>
          </a:xfrm>
          <a:prstGeom prst="rect">
            <a:avLst/>
          </a:prstGeom>
        </p:spPr>
      </p:pic>
      <p:pic>
        <p:nvPicPr>
          <p:cNvPr id="84" name="Picture 83"/>
          <p:cNvPicPr>
            <a:picLocks noChangeAspect="1"/>
          </p:cNvPicPr>
          <p:nvPr/>
        </p:nvPicPr>
        <p:blipFill rotWithShape="1">
          <a:blip r:embed="rId22" cstate="screen">
            <a:extLst>
              <a:ext uri="{28A0092B-C50C-407E-A947-70E740481C1C}">
                <a14:useLocalDpi xmlns:a14="http://schemas.microsoft.com/office/drawing/2010/main"/>
              </a:ext>
            </a:extLst>
          </a:blip>
          <a:srcRect l="23036" r="25940"/>
          <a:stretch/>
        </p:blipFill>
        <p:spPr>
          <a:xfrm>
            <a:off x="5524333" y="4001224"/>
            <a:ext cx="237885" cy="333014"/>
          </a:xfrm>
          <a:prstGeom prst="rect">
            <a:avLst/>
          </a:prstGeom>
        </p:spPr>
      </p:pic>
      <p:sp>
        <p:nvSpPr>
          <p:cNvPr id="82" name="Rectangle 81"/>
          <p:cNvSpPr/>
          <p:nvPr/>
        </p:nvSpPr>
        <p:spPr>
          <a:xfrm>
            <a:off x="4059912" y="4352986"/>
            <a:ext cx="1764287" cy="1802801"/>
          </a:xfrm>
          <a:prstGeom prst="rect">
            <a:avLst/>
          </a:prstGeom>
        </p:spPr>
        <p:txBody>
          <a:bodyPr wrap="square">
            <a:spAutoFit/>
          </a:bodyPr>
          <a:lstStyle/>
          <a:p>
            <a:pPr>
              <a:lnSpc>
                <a:spcPct val="90000"/>
              </a:lnSpc>
            </a:pPr>
            <a:r>
              <a:rPr lang="en-US" sz="950" dirty="0" smtClean="0">
                <a:latin typeface="Arial Narrow" panose="020B0606020202030204" pitchFamily="34" charset="0"/>
              </a:rPr>
              <a:t>USTRANSCOM is the transportation </a:t>
            </a:r>
            <a:r>
              <a:rPr lang="en-US" sz="950" dirty="0">
                <a:latin typeface="Arial Narrow" panose="020B0606020202030204" pitchFamily="34" charset="0"/>
              </a:rPr>
              <a:t>provider for the </a:t>
            </a:r>
            <a:r>
              <a:rPr lang="en-US" sz="950" dirty="0" smtClean="0">
                <a:latin typeface="Arial Narrow" panose="020B0606020202030204" pitchFamily="34" charset="0"/>
              </a:rPr>
              <a:t>DoD. TRANSCOM sustains </a:t>
            </a:r>
            <a:r>
              <a:rPr lang="en-US" sz="950" dirty="0">
                <a:latin typeface="Arial Narrow" panose="020B0606020202030204" pitchFamily="34" charset="0"/>
              </a:rPr>
              <a:t>the force, </a:t>
            </a:r>
            <a:r>
              <a:rPr lang="en-US" sz="950" dirty="0" smtClean="0">
                <a:latin typeface="Arial Narrow" panose="020B0606020202030204" pitchFamily="34" charset="0"/>
              </a:rPr>
              <a:t>operates </a:t>
            </a:r>
            <a:r>
              <a:rPr lang="en-US" sz="950" dirty="0">
                <a:latin typeface="Arial Narrow" panose="020B0606020202030204" pitchFamily="34" charset="0"/>
              </a:rPr>
              <a:t>the Joint Deployment and Distribution Enterprise, and </a:t>
            </a:r>
            <a:r>
              <a:rPr lang="en-US" sz="950" dirty="0" smtClean="0">
                <a:latin typeface="Arial Narrow" panose="020B0606020202030204" pitchFamily="34" charset="0"/>
              </a:rPr>
              <a:t>set </a:t>
            </a:r>
            <a:r>
              <a:rPr lang="en-US" sz="950" dirty="0">
                <a:latin typeface="Arial Narrow" panose="020B0606020202030204" pitchFamily="34" charset="0"/>
              </a:rPr>
              <a:t>the globe for logistics. TRANSCOM </a:t>
            </a:r>
            <a:r>
              <a:rPr lang="en-US" sz="950" dirty="0" smtClean="0">
                <a:latin typeface="Arial Narrow" panose="020B0606020202030204" pitchFamily="34" charset="0"/>
              </a:rPr>
              <a:t>establishes </a:t>
            </a:r>
            <a:r>
              <a:rPr lang="en-US" sz="950" dirty="0">
                <a:latin typeface="Arial Narrow" panose="020B0606020202030204" pitchFamily="34" charset="0"/>
              </a:rPr>
              <a:t>an equilibrium between the capability and </a:t>
            </a:r>
            <a:r>
              <a:rPr lang="en-US" sz="950" dirty="0" smtClean="0">
                <a:latin typeface="Arial Narrow" panose="020B0606020202030204" pitchFamily="34" charset="0"/>
              </a:rPr>
              <a:t>capacity through component commands :Military </a:t>
            </a:r>
            <a:r>
              <a:rPr lang="en-US" sz="950" dirty="0">
                <a:latin typeface="Arial Narrow" panose="020B0606020202030204" pitchFamily="34" charset="0"/>
              </a:rPr>
              <a:t>Surface Deployment and </a:t>
            </a:r>
            <a:r>
              <a:rPr lang="en-US" sz="950" dirty="0" smtClean="0">
                <a:latin typeface="Arial Narrow" panose="020B0606020202030204" pitchFamily="34" charset="0"/>
              </a:rPr>
              <a:t>Distribution, </a:t>
            </a:r>
            <a:r>
              <a:rPr lang="en-US" sz="950" dirty="0">
                <a:latin typeface="Arial Narrow" panose="020B0606020202030204" pitchFamily="34" charset="0"/>
              </a:rPr>
              <a:t>Military </a:t>
            </a:r>
            <a:r>
              <a:rPr lang="en-US" sz="950" dirty="0" smtClean="0">
                <a:latin typeface="Arial Narrow" panose="020B0606020202030204" pitchFamily="34" charset="0"/>
              </a:rPr>
              <a:t>Sealift, </a:t>
            </a:r>
            <a:r>
              <a:rPr lang="en-US" sz="950" dirty="0">
                <a:latin typeface="Arial Narrow" panose="020B0606020202030204" pitchFamily="34" charset="0"/>
              </a:rPr>
              <a:t>and Air </a:t>
            </a:r>
            <a:r>
              <a:rPr lang="en-US" sz="950" dirty="0" smtClean="0">
                <a:latin typeface="Arial Narrow" panose="020B0606020202030204" pitchFamily="34" charset="0"/>
              </a:rPr>
              <a:t>Mobility, and the </a:t>
            </a:r>
            <a:r>
              <a:rPr lang="en-US" sz="950" dirty="0">
                <a:latin typeface="Arial Narrow" panose="020B0606020202030204" pitchFamily="34" charset="0"/>
              </a:rPr>
              <a:t>Joint Enabling Capabilities </a:t>
            </a:r>
            <a:r>
              <a:rPr lang="en-US" sz="950" dirty="0" smtClean="0">
                <a:latin typeface="Arial Narrow" panose="020B0606020202030204" pitchFamily="34" charset="0"/>
              </a:rPr>
              <a:t>Command.</a:t>
            </a:r>
            <a:endParaRPr lang="en-US" sz="950" dirty="0">
              <a:latin typeface="Arial Narrow" panose="020B0606020202030204" pitchFamily="34" charset="0"/>
            </a:endParaRPr>
          </a:p>
        </p:txBody>
      </p:sp>
    </p:spTree>
    <p:extLst>
      <p:ext uri="{BB962C8B-B14F-4D97-AF65-F5344CB8AC3E}">
        <p14:creationId xmlns:p14="http://schemas.microsoft.com/office/powerpoint/2010/main" val="12707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762158"/>
            <a:ext cx="11747500" cy="4599994"/>
          </a:xfrm>
          <a:prstGeom prst="rect">
            <a:avLst/>
          </a:prstGeom>
          <a:solidFill>
            <a:srgbClr val="212A61">
              <a:alpha val="2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92635" y="4100087"/>
            <a:ext cx="3575538" cy="2059736"/>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41" name="TextBox 40"/>
          <p:cNvSpPr txBox="1"/>
          <p:nvPr/>
        </p:nvSpPr>
        <p:spPr>
          <a:xfrm>
            <a:off x="392635" y="4076660"/>
            <a:ext cx="3575538" cy="383182"/>
          </a:xfrm>
          <a:prstGeom prst="rect">
            <a:avLst/>
          </a:prstGeom>
          <a:solidFill>
            <a:srgbClr val="212A61"/>
          </a:solidFill>
        </p:spPr>
        <p:txBody>
          <a:bodyPr wrap="square" rtlCol="0">
            <a:spAutoFit/>
          </a:bodyPr>
          <a:lstStyle/>
          <a:p>
            <a:pPr>
              <a:lnSpc>
                <a:spcPct val="90000"/>
              </a:lnSpc>
            </a:pPr>
            <a:r>
              <a:rPr lang="en-US" sz="1050" b="1" dirty="0">
                <a:solidFill>
                  <a:schemeClr val="bg1"/>
                </a:solidFill>
                <a:latin typeface="Arial Narrow" panose="020B0606020202030204" pitchFamily="34" charset="0"/>
              </a:rPr>
              <a:t>Fort Leonard </a:t>
            </a:r>
            <a:r>
              <a:rPr lang="en-US" sz="1050" b="1" dirty="0" smtClean="0">
                <a:solidFill>
                  <a:schemeClr val="bg1"/>
                </a:solidFill>
                <a:latin typeface="Arial Narrow" panose="020B0606020202030204" pitchFamily="34" charset="0"/>
              </a:rPr>
              <a:t>Wood – MO</a:t>
            </a:r>
          </a:p>
          <a:p>
            <a:pPr>
              <a:lnSpc>
                <a:spcPct val="90000"/>
              </a:lnSpc>
            </a:pPr>
            <a:endParaRPr lang="en-US" sz="1050" b="1" dirty="0">
              <a:solidFill>
                <a:schemeClr val="bg1"/>
              </a:solidFill>
              <a:latin typeface="Arial Narrow" panose="020B0606020202030204" pitchFamily="34" charset="0"/>
            </a:endParaRPr>
          </a:p>
        </p:txBody>
      </p:sp>
      <p:sp>
        <p:nvSpPr>
          <p:cNvPr id="7" name="Rounded Rectangle 6"/>
          <p:cNvSpPr/>
          <p:nvPr/>
        </p:nvSpPr>
        <p:spPr>
          <a:xfrm>
            <a:off x="397806" y="1960841"/>
            <a:ext cx="3575538" cy="2013678"/>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11" name="Rectangle 10"/>
          <p:cNvSpPr/>
          <p:nvPr/>
        </p:nvSpPr>
        <p:spPr>
          <a:xfrm>
            <a:off x="1281960" y="4565605"/>
            <a:ext cx="2612057" cy="1144929"/>
          </a:xfrm>
          <a:prstGeom prst="rect">
            <a:avLst/>
          </a:prstGeom>
        </p:spPr>
        <p:txBody>
          <a:bodyPr wrap="square">
            <a:spAutoFit/>
          </a:bodyPr>
          <a:lstStyle/>
          <a:p>
            <a:pPr>
              <a:lnSpc>
                <a:spcPct val="90000"/>
              </a:lnSpc>
            </a:pPr>
            <a:r>
              <a:rPr lang="en-US" sz="950" dirty="0">
                <a:latin typeface="Arial Narrow" panose="020B0606020202030204" pitchFamily="34" charset="0"/>
              </a:rPr>
              <a:t>Home to the Maneuver Support Center of Excellence (</a:t>
            </a:r>
            <a:r>
              <a:rPr lang="en-US" sz="950" dirty="0" err="1">
                <a:latin typeface="Arial Narrow" panose="020B0606020202030204" pitchFamily="34" charset="0"/>
              </a:rPr>
              <a:t>MSCoE</a:t>
            </a:r>
            <a:r>
              <a:rPr lang="en-US" sz="950" dirty="0">
                <a:latin typeface="Arial Narrow" panose="020B0606020202030204" pitchFamily="34" charset="0"/>
              </a:rPr>
              <a:t>), Fort Leonard Wood trains and educates service members and develops doctrine and capabilities for the Training and Doctrine Command’s U.S. Army Chemical, Biological, Radiological, and Nuclear School, U.S. Army Engineer School, U.S. Army Military Police School, and the U.S. Army Prime Power School.</a:t>
            </a:r>
          </a:p>
        </p:txBody>
      </p:sp>
      <p:sp>
        <p:nvSpPr>
          <p:cNvPr id="21" name="TextBox 20"/>
          <p:cNvSpPr txBox="1"/>
          <p:nvPr/>
        </p:nvSpPr>
        <p:spPr>
          <a:xfrm>
            <a:off x="323511" y="1423069"/>
            <a:ext cx="5294526" cy="461665"/>
          </a:xfrm>
          <a:prstGeom prst="rect">
            <a:avLst/>
          </a:prstGeom>
          <a:noFill/>
          <a:ln>
            <a:noFill/>
          </a:ln>
        </p:spPr>
        <p:txBody>
          <a:bodyPr wrap="none" rtlCol="0">
            <a:spAutoFit/>
          </a:bodyPr>
          <a:lstStyle/>
          <a:p>
            <a:r>
              <a:rPr lang="en-US" sz="2400" b="1" dirty="0" smtClean="0">
                <a:solidFill>
                  <a:srgbClr val="212A61"/>
                </a:solidFill>
                <a:latin typeface="Arial" panose="020B0604020202020204" pitchFamily="34" charset="0"/>
                <a:cs typeface="Arial" panose="020B0604020202020204" pitchFamily="34" charset="0"/>
              </a:rPr>
              <a:t>MAJOR MILITARY INSTALLATIONS</a:t>
            </a:r>
            <a:endParaRPr lang="en-US" sz="2400" b="1" dirty="0">
              <a:solidFill>
                <a:srgbClr val="212A61"/>
              </a:solidFill>
              <a:latin typeface="Arial" panose="020B0604020202020204" pitchFamily="34" charset="0"/>
              <a:cs typeface="Arial" panose="020B0604020202020204" pitchFamily="34" charset="0"/>
            </a:endParaRPr>
          </a:p>
        </p:txBody>
      </p:sp>
      <p:sp>
        <p:nvSpPr>
          <p:cNvPr id="22" name="Rectangle 21"/>
          <p:cNvSpPr/>
          <p:nvPr/>
        </p:nvSpPr>
        <p:spPr>
          <a:xfrm>
            <a:off x="1308174" y="2423507"/>
            <a:ext cx="2665171" cy="1013354"/>
          </a:xfrm>
          <a:prstGeom prst="rect">
            <a:avLst/>
          </a:prstGeom>
        </p:spPr>
        <p:txBody>
          <a:bodyPr wrap="square">
            <a:spAutoFit/>
          </a:bodyPr>
          <a:lstStyle/>
          <a:p>
            <a:pPr>
              <a:lnSpc>
                <a:spcPct val="90000"/>
              </a:lnSpc>
            </a:pPr>
            <a:r>
              <a:rPr lang="en-US" sz="950" dirty="0">
                <a:latin typeface="Arial Narrow" panose="020B0606020202030204" pitchFamily="34" charset="0"/>
              </a:rPr>
              <a:t>A joint-service base that is host to the Air Force’s 509th Bomb Wing (AFGSC) and the 131st Bomb Wing (MO National Guard), operators of the nation’s only B-2 Spirit Bombers; the 442nd Fighter Wing (AFRC) flying the A-10 Thunderbolt II; the 20th Attack Squadron, 432nd Wing (ACC) operating MQ-9 Reapers; 1-135th Assault Helicopter BN (MO National Guard)</a:t>
            </a:r>
          </a:p>
        </p:txBody>
      </p:sp>
      <p:pic>
        <p:nvPicPr>
          <p:cNvPr id="34" name="Picture 33"/>
          <p:cNvPicPr>
            <a:picLocks noChangeAspect="1"/>
          </p:cNvPicPr>
          <p:nvPr/>
        </p:nvPicPr>
        <p:blipFill rotWithShape="1">
          <a:blip r:embed="rId2" cstate="screen">
            <a:extLst>
              <a:ext uri="{28A0092B-C50C-407E-A947-70E740481C1C}">
                <a14:useLocalDpi xmlns:a14="http://schemas.microsoft.com/office/drawing/2010/main"/>
              </a:ext>
            </a:extLst>
          </a:blip>
          <a:srcRect l="5157" t="12939" b="5502"/>
          <a:stretch/>
        </p:blipFill>
        <p:spPr>
          <a:xfrm>
            <a:off x="6580025" y="2068473"/>
            <a:ext cx="216999" cy="195978"/>
          </a:xfrm>
          <a:prstGeom prst="rect">
            <a:avLst/>
          </a:prstGeom>
        </p:spPr>
      </p:pic>
      <p:sp>
        <p:nvSpPr>
          <p:cNvPr id="39" name="Slide Number Placeholder 75"/>
          <p:cNvSpPr>
            <a:spLocks noGrp="1"/>
          </p:cNvSpPr>
          <p:nvPr>
            <p:ph type="sldNum" sz="quarter" idx="12"/>
          </p:nvPr>
        </p:nvSpPr>
        <p:spPr>
          <a:xfrm>
            <a:off x="8610600" y="6356350"/>
            <a:ext cx="3136900" cy="365125"/>
          </a:xfrm>
        </p:spPr>
        <p:txBody>
          <a:bodyPr/>
          <a:lstStyle/>
          <a:p>
            <a:r>
              <a:rPr lang="en-US" dirty="0"/>
              <a:t>5/30/19</a:t>
            </a:r>
          </a:p>
        </p:txBody>
      </p:sp>
      <p:sp>
        <p:nvSpPr>
          <p:cNvPr id="8" name="TextBox 7"/>
          <p:cNvSpPr txBox="1"/>
          <p:nvPr/>
        </p:nvSpPr>
        <p:spPr>
          <a:xfrm>
            <a:off x="397806" y="1937414"/>
            <a:ext cx="3575538" cy="383182"/>
          </a:xfrm>
          <a:prstGeom prst="rect">
            <a:avLst/>
          </a:prstGeom>
          <a:solidFill>
            <a:srgbClr val="212A61"/>
          </a:solidFill>
        </p:spPr>
        <p:txBody>
          <a:bodyPr wrap="square" rtlCol="0">
            <a:spAutoFit/>
          </a:bodyPr>
          <a:lstStyle/>
          <a:p>
            <a:pPr>
              <a:lnSpc>
                <a:spcPct val="90000"/>
              </a:lnSpc>
            </a:pPr>
            <a:r>
              <a:rPr lang="en-US" sz="1050" b="1" dirty="0">
                <a:solidFill>
                  <a:schemeClr val="bg1"/>
                </a:solidFill>
                <a:latin typeface="Arial Narrow" panose="020B0606020202030204" pitchFamily="34" charset="0"/>
              </a:rPr>
              <a:t>Whiteman AFB – </a:t>
            </a:r>
            <a:r>
              <a:rPr lang="en-US" sz="1050" b="1" dirty="0" smtClean="0">
                <a:solidFill>
                  <a:schemeClr val="bg1"/>
                </a:solidFill>
                <a:latin typeface="Arial Narrow" panose="020B0606020202030204" pitchFamily="34" charset="0"/>
              </a:rPr>
              <a:t>MO</a:t>
            </a:r>
          </a:p>
          <a:p>
            <a:pPr>
              <a:lnSpc>
                <a:spcPct val="90000"/>
              </a:lnSpc>
            </a:pPr>
            <a:endParaRPr lang="en-US" sz="1050" b="1" dirty="0">
              <a:solidFill>
                <a:schemeClr val="bg1"/>
              </a:solidFill>
              <a:latin typeface="Arial Narrow" panose="020B0606020202030204" pitchFamily="34" charset="0"/>
            </a:endParaRPr>
          </a:p>
        </p:txBody>
      </p:sp>
      <p:sp>
        <p:nvSpPr>
          <p:cNvPr id="42" name="Rounded Rectangle 41"/>
          <p:cNvSpPr/>
          <p:nvPr/>
        </p:nvSpPr>
        <p:spPr>
          <a:xfrm>
            <a:off x="4097423" y="4109803"/>
            <a:ext cx="3575538" cy="2059736"/>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43" name="TextBox 42"/>
          <p:cNvSpPr txBox="1"/>
          <p:nvPr/>
        </p:nvSpPr>
        <p:spPr>
          <a:xfrm>
            <a:off x="4097423" y="4086376"/>
            <a:ext cx="3575538" cy="399340"/>
          </a:xfrm>
          <a:prstGeom prst="rect">
            <a:avLst/>
          </a:prstGeom>
          <a:solidFill>
            <a:srgbClr val="212A61"/>
          </a:solidFill>
        </p:spPr>
        <p:txBody>
          <a:bodyPr wrap="square" rtlCol="0">
            <a:spAutoFit/>
          </a:bodyPr>
          <a:lstStyle/>
          <a:p>
            <a:pPr>
              <a:lnSpc>
                <a:spcPct val="90000"/>
              </a:lnSpc>
            </a:pPr>
            <a:r>
              <a:rPr lang="en-US" sz="1050" b="1" dirty="0">
                <a:solidFill>
                  <a:schemeClr val="bg1"/>
                </a:solidFill>
                <a:latin typeface="Arial Narrow" panose="020B0606020202030204" pitchFamily="34" charset="0"/>
              </a:rPr>
              <a:t>Scott AFB – IL</a:t>
            </a:r>
          </a:p>
          <a:p>
            <a:endParaRPr lang="en-US" sz="1050" b="1" dirty="0"/>
          </a:p>
        </p:txBody>
      </p:sp>
      <p:sp>
        <p:nvSpPr>
          <p:cNvPr id="44" name="Rounded Rectangle 43"/>
          <p:cNvSpPr/>
          <p:nvPr/>
        </p:nvSpPr>
        <p:spPr>
          <a:xfrm>
            <a:off x="4102594" y="1970557"/>
            <a:ext cx="3575538" cy="2013678"/>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46" name="Rectangle 45"/>
          <p:cNvSpPr/>
          <p:nvPr/>
        </p:nvSpPr>
        <p:spPr>
          <a:xfrm>
            <a:off x="4986748" y="4575321"/>
            <a:ext cx="2612057" cy="1276503"/>
          </a:xfrm>
          <a:prstGeom prst="rect">
            <a:avLst/>
          </a:prstGeom>
        </p:spPr>
        <p:txBody>
          <a:bodyPr wrap="square">
            <a:spAutoFit/>
          </a:bodyPr>
          <a:lstStyle/>
          <a:p>
            <a:pPr>
              <a:lnSpc>
                <a:spcPct val="90000"/>
              </a:lnSpc>
            </a:pPr>
            <a:r>
              <a:rPr lang="en-US" sz="950" dirty="0">
                <a:latin typeface="Arial Narrow" panose="020B0606020202030204" pitchFamily="34" charset="0"/>
              </a:rPr>
              <a:t>Home to </a:t>
            </a:r>
            <a:r>
              <a:rPr lang="en-US" sz="950" dirty="0" smtClean="0">
                <a:latin typeface="Arial Narrow" panose="020B0606020202030204" pitchFamily="34" charset="0"/>
              </a:rPr>
              <a:t>USTRANSCOM</a:t>
            </a:r>
            <a:r>
              <a:rPr lang="en-US" sz="950" dirty="0">
                <a:latin typeface="Arial Narrow" panose="020B0606020202030204" pitchFamily="34" charset="0"/>
              </a:rPr>
              <a:t>, the Air Force Mobility Command, DISA Global Operations Command, Military Surface Deployment and Distribution Command, 18th Air Force, the Air Force Network Integration Center, and the 375th Air Mobility Wing, which is responsible for DV airlift for senior leaders and flies aeromedical evacuation missions for wounded warriors and medical patients, and provides the nation with air refueling capabilities. </a:t>
            </a:r>
          </a:p>
        </p:txBody>
      </p:sp>
      <p:sp>
        <p:nvSpPr>
          <p:cNvPr id="47" name="Rectangle 46"/>
          <p:cNvSpPr/>
          <p:nvPr/>
        </p:nvSpPr>
        <p:spPr>
          <a:xfrm>
            <a:off x="5012962" y="2433223"/>
            <a:ext cx="2665171" cy="1144929"/>
          </a:xfrm>
          <a:prstGeom prst="rect">
            <a:avLst/>
          </a:prstGeom>
        </p:spPr>
        <p:txBody>
          <a:bodyPr wrap="square">
            <a:spAutoFit/>
          </a:bodyPr>
          <a:lstStyle/>
          <a:p>
            <a:pPr>
              <a:lnSpc>
                <a:spcPct val="90000"/>
              </a:lnSpc>
            </a:pPr>
            <a:r>
              <a:rPr lang="en-US" sz="950" dirty="0">
                <a:latin typeface="Arial Narrow" panose="020B0606020202030204" pitchFamily="34" charset="0"/>
              </a:rPr>
              <a:t>Offutt Air Force Base is the host station for the 55th Wing (55 WG), the largest wing of the United States Air Force's Air Combat Command. Additionally, the base is home to many significant associate units, including US Strategic Command Headquarters, the Air Force Weather Agency, the Omaha operating location of the Defense Finance and Accounting Service, and many others. </a:t>
            </a:r>
          </a:p>
        </p:txBody>
      </p:sp>
      <p:sp>
        <p:nvSpPr>
          <p:cNvPr id="53" name="TextBox 52"/>
          <p:cNvSpPr txBox="1"/>
          <p:nvPr/>
        </p:nvSpPr>
        <p:spPr>
          <a:xfrm>
            <a:off x="4102594" y="1947130"/>
            <a:ext cx="3575538" cy="383182"/>
          </a:xfrm>
          <a:prstGeom prst="rect">
            <a:avLst/>
          </a:prstGeom>
          <a:solidFill>
            <a:srgbClr val="212A61"/>
          </a:solidFill>
        </p:spPr>
        <p:txBody>
          <a:bodyPr wrap="square" rtlCol="0">
            <a:spAutoFit/>
          </a:bodyPr>
          <a:lstStyle/>
          <a:p>
            <a:pPr>
              <a:lnSpc>
                <a:spcPct val="90000"/>
              </a:lnSpc>
            </a:pPr>
            <a:r>
              <a:rPr lang="en-US" sz="1050" b="1" dirty="0">
                <a:solidFill>
                  <a:schemeClr val="bg1"/>
                </a:solidFill>
                <a:latin typeface="Arial Narrow" panose="020B0606020202030204" pitchFamily="34" charset="0"/>
              </a:rPr>
              <a:t>Offutt AFB </a:t>
            </a:r>
            <a:r>
              <a:rPr lang="en-US" sz="1050" b="1" dirty="0" smtClean="0">
                <a:solidFill>
                  <a:schemeClr val="bg1"/>
                </a:solidFill>
                <a:latin typeface="Arial Narrow" panose="020B0606020202030204" pitchFamily="34" charset="0"/>
              </a:rPr>
              <a:t>– NE</a:t>
            </a:r>
          </a:p>
          <a:p>
            <a:pPr>
              <a:lnSpc>
                <a:spcPct val="90000"/>
              </a:lnSpc>
            </a:pPr>
            <a:endParaRPr lang="en-US" sz="1050" b="1" dirty="0">
              <a:solidFill>
                <a:schemeClr val="bg1"/>
              </a:solidFill>
              <a:latin typeface="Arial Narrow" panose="020B0606020202030204" pitchFamily="34" charset="0"/>
            </a:endParaRPr>
          </a:p>
        </p:txBody>
      </p:sp>
      <p:pic>
        <p:nvPicPr>
          <p:cNvPr id="56" name="Picture 5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6552" l="0" r="100000"/>
                    </a14:imgEffect>
                  </a14:imgLayer>
                </a14:imgProps>
              </a:ext>
              <a:ext uri="{28A0092B-C50C-407E-A947-70E740481C1C}">
                <a14:useLocalDpi xmlns:a14="http://schemas.microsoft.com/office/drawing/2010/main"/>
              </a:ext>
            </a:extLst>
          </a:blip>
          <a:srcRect l="5157" t="12939" b="5502"/>
          <a:stretch/>
        </p:blipFill>
        <p:spPr>
          <a:xfrm>
            <a:off x="3545840" y="1980853"/>
            <a:ext cx="328086" cy="296304"/>
          </a:xfrm>
          <a:prstGeom prst="rect">
            <a:avLst/>
          </a:prstGeom>
          <a:effectLst>
            <a:glow rad="38100">
              <a:schemeClr val="bg1">
                <a:alpha val="60000"/>
              </a:schemeClr>
            </a:glow>
          </a:effectLst>
        </p:spPr>
      </p:pic>
      <p:sp>
        <p:nvSpPr>
          <p:cNvPr id="59" name="Rounded Rectangle 58"/>
          <p:cNvSpPr/>
          <p:nvPr/>
        </p:nvSpPr>
        <p:spPr>
          <a:xfrm>
            <a:off x="7802210" y="4819624"/>
            <a:ext cx="3575538" cy="1349916"/>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60" name="TextBox 59"/>
          <p:cNvSpPr txBox="1"/>
          <p:nvPr/>
        </p:nvSpPr>
        <p:spPr>
          <a:xfrm>
            <a:off x="7802210" y="4796196"/>
            <a:ext cx="3575538" cy="383182"/>
          </a:xfrm>
          <a:prstGeom prst="rect">
            <a:avLst/>
          </a:prstGeom>
          <a:solidFill>
            <a:srgbClr val="212A61"/>
          </a:solidFill>
        </p:spPr>
        <p:txBody>
          <a:bodyPr wrap="square" rtlCol="0">
            <a:spAutoFit/>
          </a:bodyPr>
          <a:lstStyle/>
          <a:p>
            <a:pPr>
              <a:lnSpc>
                <a:spcPct val="90000"/>
              </a:lnSpc>
            </a:pPr>
            <a:r>
              <a:rPr lang="en-US" sz="1050" b="1" dirty="0" smtClean="0">
                <a:solidFill>
                  <a:schemeClr val="bg1"/>
                </a:solidFill>
                <a:latin typeface="Arial Narrow" panose="020B0606020202030204" pitchFamily="34" charset="0"/>
              </a:rPr>
              <a:t>Fort Leavenworth – KS</a:t>
            </a:r>
          </a:p>
          <a:p>
            <a:pPr>
              <a:lnSpc>
                <a:spcPct val="90000"/>
              </a:lnSpc>
            </a:pPr>
            <a:endParaRPr lang="en-US" sz="1050" b="1" dirty="0">
              <a:solidFill>
                <a:schemeClr val="bg1"/>
              </a:solidFill>
              <a:latin typeface="Arial Narrow" panose="020B0606020202030204" pitchFamily="34" charset="0"/>
            </a:endParaRPr>
          </a:p>
        </p:txBody>
      </p:sp>
      <p:sp>
        <p:nvSpPr>
          <p:cNvPr id="61" name="Rounded Rectangle 60"/>
          <p:cNvSpPr/>
          <p:nvPr/>
        </p:nvSpPr>
        <p:spPr>
          <a:xfrm>
            <a:off x="7807381" y="1970557"/>
            <a:ext cx="3575538" cy="1323362"/>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62" name="Rectangle 61"/>
          <p:cNvSpPr/>
          <p:nvPr/>
        </p:nvSpPr>
        <p:spPr>
          <a:xfrm>
            <a:off x="8691535" y="5285141"/>
            <a:ext cx="2612057" cy="750205"/>
          </a:xfrm>
          <a:prstGeom prst="rect">
            <a:avLst/>
          </a:prstGeom>
        </p:spPr>
        <p:txBody>
          <a:bodyPr wrap="square">
            <a:spAutoFit/>
          </a:bodyPr>
          <a:lstStyle/>
          <a:p>
            <a:pPr>
              <a:lnSpc>
                <a:spcPct val="90000"/>
              </a:lnSpc>
            </a:pPr>
            <a:r>
              <a:rPr lang="en-US" sz="950" dirty="0">
                <a:latin typeface="Arial Narrow" panose="020B0606020202030204" pitchFamily="34" charset="0"/>
              </a:rPr>
              <a:t>The Garrison command team and staff also conduct mission support to the senior commander of the Combined Arms Center. Our mission is to deliver diverse and quality services, as extraordinary as the people we serve, in fostering a sense of belonging.</a:t>
            </a:r>
          </a:p>
        </p:txBody>
      </p:sp>
      <p:sp>
        <p:nvSpPr>
          <p:cNvPr id="63" name="Rectangle 62"/>
          <p:cNvSpPr/>
          <p:nvPr/>
        </p:nvSpPr>
        <p:spPr>
          <a:xfrm>
            <a:off x="8717749" y="2433223"/>
            <a:ext cx="2665171" cy="618631"/>
          </a:xfrm>
          <a:prstGeom prst="rect">
            <a:avLst/>
          </a:prstGeom>
        </p:spPr>
        <p:txBody>
          <a:bodyPr wrap="square">
            <a:spAutoFit/>
          </a:bodyPr>
          <a:lstStyle/>
          <a:p>
            <a:pPr>
              <a:lnSpc>
                <a:spcPct val="90000"/>
              </a:lnSpc>
            </a:pPr>
            <a:r>
              <a:rPr lang="en-US" sz="950" dirty="0">
                <a:latin typeface="Arial Narrow" panose="020B0606020202030204" pitchFamily="34" charset="0"/>
              </a:rPr>
              <a:t>"Home of the Big Red One" (1st Infantry Division), is known for its excellent training, abundant recreational opportunities, rich history, and tremendous relations with surrounding communities.</a:t>
            </a:r>
          </a:p>
        </p:txBody>
      </p:sp>
      <p:sp>
        <p:nvSpPr>
          <p:cNvPr id="64" name="TextBox 63"/>
          <p:cNvSpPr txBox="1"/>
          <p:nvPr/>
        </p:nvSpPr>
        <p:spPr>
          <a:xfrm>
            <a:off x="7807381" y="1947130"/>
            <a:ext cx="3575538" cy="383182"/>
          </a:xfrm>
          <a:prstGeom prst="rect">
            <a:avLst/>
          </a:prstGeom>
          <a:solidFill>
            <a:srgbClr val="212A61"/>
          </a:solidFill>
        </p:spPr>
        <p:txBody>
          <a:bodyPr wrap="square" rtlCol="0">
            <a:spAutoFit/>
          </a:bodyPr>
          <a:lstStyle/>
          <a:p>
            <a:pPr>
              <a:lnSpc>
                <a:spcPct val="90000"/>
              </a:lnSpc>
            </a:pPr>
            <a:r>
              <a:rPr lang="en-US" sz="1050" b="1" dirty="0" smtClean="0">
                <a:solidFill>
                  <a:schemeClr val="bg1"/>
                </a:solidFill>
                <a:latin typeface="Arial Narrow" panose="020B0606020202030204" pitchFamily="34" charset="0"/>
              </a:rPr>
              <a:t>Fort Riley – KS</a:t>
            </a:r>
          </a:p>
          <a:p>
            <a:pPr>
              <a:lnSpc>
                <a:spcPct val="90000"/>
              </a:lnSpc>
            </a:pPr>
            <a:endParaRPr lang="en-US" sz="1050" b="1" dirty="0">
              <a:solidFill>
                <a:schemeClr val="bg1"/>
              </a:solidFill>
              <a:latin typeface="Arial Narrow" panose="020B0606020202030204" pitchFamily="34" charset="0"/>
            </a:endParaRPr>
          </a:p>
        </p:txBody>
      </p:sp>
      <p:pic>
        <p:nvPicPr>
          <p:cNvPr id="45" name="Picture 4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6552" l="0" r="100000"/>
                    </a14:imgEffect>
                  </a14:imgLayer>
                </a14:imgProps>
              </a:ext>
              <a:ext uri="{28A0092B-C50C-407E-A947-70E740481C1C}">
                <a14:useLocalDpi xmlns:a14="http://schemas.microsoft.com/office/drawing/2010/main"/>
              </a:ext>
            </a:extLst>
          </a:blip>
          <a:srcRect l="5157" t="12939" b="5502"/>
          <a:stretch/>
        </p:blipFill>
        <p:spPr>
          <a:xfrm>
            <a:off x="3545840" y="4120543"/>
            <a:ext cx="328086" cy="296304"/>
          </a:xfrm>
          <a:prstGeom prst="rect">
            <a:avLst/>
          </a:prstGeom>
          <a:effectLst>
            <a:glow rad="38100">
              <a:schemeClr val="bg1">
                <a:alpha val="60000"/>
              </a:schemeClr>
            </a:glow>
          </a:effectLst>
        </p:spPr>
      </p:pic>
      <p:pic>
        <p:nvPicPr>
          <p:cNvPr id="48"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680" y="2464772"/>
            <a:ext cx="753770" cy="829147"/>
          </a:xfrm>
          <a:prstGeom prst="rect">
            <a:avLst/>
          </a:prstGeom>
        </p:spPr>
      </p:pic>
      <p:pic>
        <p:nvPicPr>
          <p:cNvPr id="49" name="Picture 4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465" y="4597821"/>
            <a:ext cx="696115" cy="974561"/>
          </a:xfrm>
          <a:prstGeom prst="rect">
            <a:avLst/>
          </a:prstGeom>
        </p:spPr>
      </p:pic>
      <p:pic>
        <p:nvPicPr>
          <p:cNvPr id="50" name="Picture 49"/>
          <p:cNvPicPr>
            <a:picLocks noChangeAspect="1"/>
          </p:cNvPicPr>
          <p:nvPr/>
        </p:nvPicPr>
        <p:blipFill>
          <a:blip r:embed="rId7" cstate="screen">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7141469" y="2031589"/>
            <a:ext cx="497552" cy="232090"/>
          </a:xfrm>
          <a:prstGeom prst="rect">
            <a:avLst/>
          </a:prstGeom>
        </p:spPr>
      </p:pic>
      <p:pic>
        <p:nvPicPr>
          <p:cNvPr id="51" name="Picture 5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86344" y="4578973"/>
            <a:ext cx="800404" cy="748654"/>
          </a:xfrm>
          <a:prstGeom prst="rect">
            <a:avLst/>
          </a:prstGeom>
        </p:spPr>
      </p:pic>
      <p:pic>
        <p:nvPicPr>
          <p:cNvPr id="52" name="Picture 5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07891" y="2450982"/>
            <a:ext cx="800404" cy="748654"/>
          </a:xfrm>
          <a:prstGeom prst="rect">
            <a:avLst/>
          </a:prstGeom>
        </p:spPr>
      </p:pic>
      <p:pic>
        <p:nvPicPr>
          <p:cNvPr id="55" name="Picture 54"/>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21778" b="79556" l="0" r="100000"/>
                    </a14:imgEffect>
                  </a14:imgLayer>
                </a14:imgProps>
              </a:ext>
              <a:ext uri="{28A0092B-C50C-407E-A947-70E740481C1C}">
                <a14:useLocalDpi xmlns:a14="http://schemas.microsoft.com/office/drawing/2010/main"/>
              </a:ext>
            </a:extLst>
          </a:blip>
          <a:srcRect t="24375" b="24621"/>
          <a:stretch/>
        </p:blipFill>
        <p:spPr>
          <a:xfrm>
            <a:off x="10818882" y="1992577"/>
            <a:ext cx="497552" cy="253770"/>
          </a:xfrm>
          <a:prstGeom prst="rect">
            <a:avLst/>
          </a:prstGeom>
        </p:spPr>
      </p:pic>
      <p:pic>
        <p:nvPicPr>
          <p:cNvPr id="54" name="Picture 53"/>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21778" b="79556" l="0" r="100000"/>
                    </a14:imgEffect>
                  </a14:imgLayer>
                </a14:imgProps>
              </a:ext>
              <a:ext uri="{28A0092B-C50C-407E-A947-70E740481C1C}">
                <a14:useLocalDpi xmlns:a14="http://schemas.microsoft.com/office/drawing/2010/main"/>
              </a:ext>
            </a:extLst>
          </a:blip>
          <a:srcRect t="24375" b="24621"/>
          <a:stretch/>
        </p:blipFill>
        <p:spPr>
          <a:xfrm>
            <a:off x="10818882" y="4854236"/>
            <a:ext cx="497552" cy="253770"/>
          </a:xfrm>
          <a:prstGeom prst="rect">
            <a:avLst/>
          </a:prstGeom>
        </p:spPr>
      </p:pic>
      <p:pic>
        <p:nvPicPr>
          <p:cNvPr id="57" name="Picture 56"/>
          <p:cNvPicPr>
            <a:picLocks noChangeAspect="1"/>
          </p:cNvPicPr>
          <p:nvPr/>
        </p:nvPicPr>
        <p:blipFill rotWithShape="1">
          <a:blip r:embed="rId12" cstate="screen">
            <a:extLst>
              <a:ext uri="{28A0092B-C50C-407E-A947-70E740481C1C}">
                <a14:useLocalDpi xmlns:a14="http://schemas.microsoft.com/office/drawing/2010/main"/>
              </a:ext>
            </a:extLst>
          </a:blip>
          <a:srcRect l="23036" r="25940"/>
          <a:stretch/>
        </p:blipFill>
        <p:spPr>
          <a:xfrm>
            <a:off x="7360920" y="4121464"/>
            <a:ext cx="237885" cy="333014"/>
          </a:xfrm>
          <a:prstGeom prst="rect">
            <a:avLst/>
          </a:prstGeom>
        </p:spPr>
      </p:pic>
      <p:pic>
        <p:nvPicPr>
          <p:cNvPr id="58" name="Picture 5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965319" y="5254820"/>
            <a:ext cx="627437" cy="840896"/>
          </a:xfrm>
          <a:prstGeom prst="rect">
            <a:avLst/>
          </a:prstGeom>
        </p:spPr>
      </p:pic>
      <p:pic>
        <p:nvPicPr>
          <p:cNvPr id="67" name="Picture 6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93095" y="2407919"/>
            <a:ext cx="656379" cy="806957"/>
          </a:xfrm>
          <a:prstGeom prst="rect">
            <a:avLst/>
          </a:prstGeom>
        </p:spPr>
      </p:pic>
      <p:sp>
        <p:nvSpPr>
          <p:cNvPr id="73" name="Rounded Rectangle 72"/>
          <p:cNvSpPr/>
          <p:nvPr/>
        </p:nvSpPr>
        <p:spPr>
          <a:xfrm>
            <a:off x="7802210" y="3395090"/>
            <a:ext cx="3575538" cy="1323362"/>
          </a:xfrm>
          <a:prstGeom prst="roundRect">
            <a:avLst>
              <a:gd name="adj" fmla="val 3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a:r>
              <a:rPr lang="en-US" b="1"/>
              <a:t>National Bio and Agro-Defense Facility (NBAF) - KS</a:t>
            </a:r>
            <a:endParaRPr lang="en-US" b="1" dirty="0"/>
          </a:p>
        </p:txBody>
      </p:sp>
      <p:sp>
        <p:nvSpPr>
          <p:cNvPr id="74" name="Rectangle 73"/>
          <p:cNvSpPr/>
          <p:nvPr/>
        </p:nvSpPr>
        <p:spPr>
          <a:xfrm>
            <a:off x="8712578" y="3857756"/>
            <a:ext cx="2665171" cy="618631"/>
          </a:xfrm>
          <a:prstGeom prst="rect">
            <a:avLst/>
          </a:prstGeom>
        </p:spPr>
        <p:txBody>
          <a:bodyPr wrap="square">
            <a:spAutoFit/>
          </a:bodyPr>
          <a:lstStyle/>
          <a:p>
            <a:pPr>
              <a:lnSpc>
                <a:spcPct val="90000"/>
              </a:lnSpc>
            </a:pPr>
            <a:r>
              <a:rPr lang="en-US" sz="950" dirty="0">
                <a:latin typeface="Arial Narrow" panose="020B0606020202030204" pitchFamily="34" charset="0"/>
              </a:rPr>
              <a:t>McConnell Air Force Base is the home of the 22nd Air Refueling Wing that delivers total force mission ready Airmen and KC 46 Pegasus mobility to combatant commanders through robust installation support.</a:t>
            </a:r>
          </a:p>
        </p:txBody>
      </p:sp>
      <p:sp>
        <p:nvSpPr>
          <p:cNvPr id="75" name="TextBox 74"/>
          <p:cNvSpPr txBox="1"/>
          <p:nvPr/>
        </p:nvSpPr>
        <p:spPr>
          <a:xfrm>
            <a:off x="7802210" y="3371663"/>
            <a:ext cx="3575538" cy="383182"/>
          </a:xfrm>
          <a:prstGeom prst="rect">
            <a:avLst/>
          </a:prstGeom>
          <a:solidFill>
            <a:srgbClr val="212A61"/>
          </a:solidFill>
        </p:spPr>
        <p:txBody>
          <a:bodyPr wrap="square" rtlCol="0">
            <a:spAutoFit/>
          </a:bodyPr>
          <a:lstStyle/>
          <a:p>
            <a:pPr>
              <a:lnSpc>
                <a:spcPct val="90000"/>
              </a:lnSpc>
            </a:pPr>
            <a:r>
              <a:rPr lang="en-US" sz="1050" b="1" dirty="0" smtClean="0">
                <a:solidFill>
                  <a:schemeClr val="bg1"/>
                </a:solidFill>
                <a:latin typeface="Arial Narrow" panose="020B0606020202030204" pitchFamily="34" charset="0"/>
              </a:rPr>
              <a:t>McConnell AFB – KS</a:t>
            </a:r>
          </a:p>
          <a:p>
            <a:pPr>
              <a:lnSpc>
                <a:spcPct val="90000"/>
              </a:lnSpc>
            </a:pPr>
            <a:endParaRPr lang="en-US" sz="1050" b="1" dirty="0">
              <a:solidFill>
                <a:schemeClr val="bg1"/>
              </a:solidFill>
              <a:latin typeface="Arial Narrow" panose="020B0606020202030204" pitchFamily="34" charset="0"/>
            </a:endParaRPr>
          </a:p>
        </p:txBody>
      </p:sp>
      <p:pic>
        <p:nvPicPr>
          <p:cNvPr id="76" name="Picture 75"/>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21778" b="79556" l="0" r="100000"/>
                    </a14:imgEffect>
                  </a14:imgLayer>
                </a14:imgProps>
              </a:ext>
              <a:ext uri="{28A0092B-C50C-407E-A947-70E740481C1C}">
                <a14:useLocalDpi xmlns:a14="http://schemas.microsoft.com/office/drawing/2010/main"/>
              </a:ext>
            </a:extLst>
          </a:blip>
          <a:srcRect t="24375" b="24621"/>
          <a:stretch/>
        </p:blipFill>
        <p:spPr>
          <a:xfrm>
            <a:off x="10813711" y="3417110"/>
            <a:ext cx="497552" cy="253770"/>
          </a:xfrm>
          <a:prstGeom prst="rect">
            <a:avLst/>
          </a:prstGeom>
        </p:spPr>
      </p:pic>
      <p:pic>
        <p:nvPicPr>
          <p:cNvPr id="78" name="Picture 7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12142" y="3857756"/>
            <a:ext cx="800404" cy="748654"/>
          </a:xfrm>
          <a:prstGeom prst="rect">
            <a:avLst/>
          </a:prstGeom>
        </p:spPr>
      </p:pic>
    </p:spTree>
    <p:extLst>
      <p:ext uri="{BB962C8B-B14F-4D97-AF65-F5344CB8AC3E}">
        <p14:creationId xmlns:p14="http://schemas.microsoft.com/office/powerpoint/2010/main" val="264462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5353" y="2168166"/>
            <a:ext cx="9737888" cy="443060"/>
          </a:xfrm>
          <a:prstGeom prst="roundRect">
            <a:avLst>
              <a:gd name="adj" fmla="val 44969"/>
            </a:avLst>
          </a:prstGeom>
          <a:solidFill>
            <a:srgbClr val="212A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3511" y="1423069"/>
            <a:ext cx="2133918" cy="461665"/>
          </a:xfrm>
          <a:prstGeom prst="rect">
            <a:avLst/>
          </a:prstGeom>
          <a:noFill/>
          <a:ln>
            <a:noFill/>
          </a:ln>
        </p:spPr>
        <p:txBody>
          <a:bodyPr wrap="none" rtlCol="0">
            <a:spAutoFit/>
          </a:bodyPr>
          <a:lstStyle/>
          <a:p>
            <a:r>
              <a:rPr lang="en-US" sz="2400" b="1" dirty="0" smtClean="0">
                <a:solidFill>
                  <a:srgbClr val="212A61"/>
                </a:solidFill>
                <a:latin typeface="Arial" panose="020B0604020202020204" pitchFamily="34" charset="0"/>
                <a:cs typeface="Arial" panose="020B0604020202020204" pitchFamily="34" charset="0"/>
              </a:rPr>
              <a:t>OBJECTIVES</a:t>
            </a:r>
            <a:endParaRPr lang="en-US" sz="2400" b="1" dirty="0">
              <a:solidFill>
                <a:srgbClr val="212A61"/>
              </a:solidFill>
              <a:latin typeface="Arial" panose="020B0604020202020204" pitchFamily="34" charset="0"/>
              <a:cs typeface="Arial" panose="020B0604020202020204" pitchFamily="34" charset="0"/>
            </a:endParaRPr>
          </a:p>
        </p:txBody>
      </p:sp>
      <p:sp>
        <p:nvSpPr>
          <p:cNvPr id="4" name="Oval 3"/>
          <p:cNvSpPr/>
          <p:nvPr/>
        </p:nvSpPr>
        <p:spPr>
          <a:xfrm>
            <a:off x="386499" y="2168166"/>
            <a:ext cx="451701" cy="443060"/>
          </a:xfrm>
          <a:prstGeom prst="ellipse">
            <a:avLst/>
          </a:prstGeom>
          <a:solidFill>
            <a:srgbClr val="C00000"/>
          </a:solidFill>
          <a:ln w="15875">
            <a:solidFill>
              <a:srgbClr val="212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10" name="Rounded Rectangle 9"/>
          <p:cNvSpPr/>
          <p:nvPr/>
        </p:nvSpPr>
        <p:spPr>
          <a:xfrm>
            <a:off x="405353" y="2812130"/>
            <a:ext cx="9737888" cy="443060"/>
          </a:xfrm>
          <a:prstGeom prst="roundRect">
            <a:avLst>
              <a:gd name="adj" fmla="val 44969"/>
            </a:avLst>
          </a:prstGeom>
          <a:solidFill>
            <a:srgbClr val="212A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6499" y="2812130"/>
            <a:ext cx="451701" cy="443060"/>
          </a:xfrm>
          <a:prstGeom prst="ellipse">
            <a:avLst/>
          </a:prstGeom>
          <a:solidFill>
            <a:srgbClr val="C00000"/>
          </a:solidFill>
          <a:ln w="15875">
            <a:solidFill>
              <a:srgbClr val="212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12" name="Rounded Rectangle 11"/>
          <p:cNvSpPr/>
          <p:nvPr/>
        </p:nvSpPr>
        <p:spPr>
          <a:xfrm>
            <a:off x="405353" y="3456094"/>
            <a:ext cx="9737888" cy="443060"/>
          </a:xfrm>
          <a:prstGeom prst="roundRect">
            <a:avLst>
              <a:gd name="adj" fmla="val 44969"/>
            </a:avLst>
          </a:prstGeom>
          <a:solidFill>
            <a:srgbClr val="363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6499" y="3456094"/>
            <a:ext cx="451701" cy="443060"/>
          </a:xfrm>
          <a:prstGeom prst="ellipse">
            <a:avLst/>
          </a:prstGeom>
          <a:solidFill>
            <a:srgbClr val="C00000"/>
          </a:solidFill>
          <a:ln w="15875">
            <a:solidFill>
              <a:srgbClr val="212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14" name="Rounded Rectangle 13"/>
          <p:cNvSpPr/>
          <p:nvPr/>
        </p:nvSpPr>
        <p:spPr>
          <a:xfrm>
            <a:off x="405353" y="4100058"/>
            <a:ext cx="9737888" cy="443060"/>
          </a:xfrm>
          <a:prstGeom prst="roundRect">
            <a:avLst>
              <a:gd name="adj" fmla="val 44969"/>
            </a:avLst>
          </a:prstGeom>
          <a:solidFill>
            <a:srgbClr val="212A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6499" y="4100058"/>
            <a:ext cx="451701" cy="443060"/>
          </a:xfrm>
          <a:prstGeom prst="ellipse">
            <a:avLst/>
          </a:prstGeom>
          <a:solidFill>
            <a:srgbClr val="C00000"/>
          </a:solidFill>
          <a:ln w="15875">
            <a:solidFill>
              <a:srgbClr val="212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16" name="Rounded Rectangle 15"/>
          <p:cNvSpPr/>
          <p:nvPr/>
        </p:nvSpPr>
        <p:spPr>
          <a:xfrm>
            <a:off x="424207" y="4744630"/>
            <a:ext cx="9737888" cy="443060"/>
          </a:xfrm>
          <a:prstGeom prst="roundRect">
            <a:avLst>
              <a:gd name="adj" fmla="val 44969"/>
            </a:avLst>
          </a:prstGeom>
          <a:solidFill>
            <a:srgbClr val="212A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5353" y="4744630"/>
            <a:ext cx="451701" cy="443060"/>
          </a:xfrm>
          <a:prstGeom prst="ellipse">
            <a:avLst/>
          </a:prstGeom>
          <a:solidFill>
            <a:srgbClr val="C00000"/>
          </a:solidFill>
          <a:ln w="15875">
            <a:solidFill>
              <a:srgbClr val="212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2" name="TextBox 1"/>
          <p:cNvSpPr txBox="1"/>
          <p:nvPr/>
        </p:nvSpPr>
        <p:spPr>
          <a:xfrm>
            <a:off x="838200" y="1956752"/>
            <a:ext cx="9305041" cy="3318216"/>
          </a:xfrm>
          <a:prstGeom prst="rect">
            <a:avLst/>
          </a:prstGeom>
          <a:noFill/>
        </p:spPr>
        <p:txBody>
          <a:bodyPr wrap="square" rtlCol="0">
            <a:spAutoFit/>
          </a:bodyPr>
          <a:lstStyle/>
          <a:p>
            <a:pPr>
              <a:lnSpc>
                <a:spcPct val="215000"/>
              </a:lnSpc>
            </a:pPr>
            <a:r>
              <a:rPr lang="en-US" sz="1950" dirty="0">
                <a:solidFill>
                  <a:schemeClr val="bg1"/>
                </a:solidFill>
                <a:latin typeface="Arial Narrow" panose="020B0606020202030204" pitchFamily="34" charset="0"/>
                <a:cs typeface="Arial" panose="020B0604020202020204" pitchFamily="34" charset="0"/>
              </a:rPr>
              <a:t>Attraction of new federal mission</a:t>
            </a:r>
          </a:p>
          <a:p>
            <a:pPr lvl="0">
              <a:lnSpc>
                <a:spcPct val="215000"/>
              </a:lnSpc>
            </a:pPr>
            <a:r>
              <a:rPr lang="en-US" sz="1950" dirty="0" smtClean="0">
                <a:solidFill>
                  <a:schemeClr val="bg1"/>
                </a:solidFill>
                <a:latin typeface="Arial Narrow" panose="020B0606020202030204" pitchFamily="34" charset="0"/>
                <a:cs typeface="Arial" panose="020B0604020202020204" pitchFamily="34" charset="0"/>
              </a:rPr>
              <a:t>Retention &amp; expansion of existing federal national security missions</a:t>
            </a:r>
          </a:p>
          <a:p>
            <a:pPr lvl="0">
              <a:lnSpc>
                <a:spcPct val="215000"/>
              </a:lnSpc>
            </a:pPr>
            <a:r>
              <a:rPr lang="en-US" sz="1950" dirty="0" smtClean="0">
                <a:solidFill>
                  <a:schemeClr val="bg1"/>
                </a:solidFill>
                <a:latin typeface="Arial Narrow" panose="020B0606020202030204" pitchFamily="34" charset="0"/>
                <a:cs typeface="Arial" panose="020B0604020202020204" pitchFamily="34" charset="0"/>
              </a:rPr>
              <a:t>Improve </a:t>
            </a:r>
            <a:r>
              <a:rPr lang="en-US" sz="1950" dirty="0">
                <a:solidFill>
                  <a:schemeClr val="bg1"/>
                </a:solidFill>
                <a:latin typeface="Arial Narrow" panose="020B0606020202030204" pitchFamily="34" charset="0"/>
                <a:cs typeface="Arial" panose="020B0604020202020204" pitchFamily="34" charset="0"/>
              </a:rPr>
              <a:t>workforce attraction / retention and drive economic growth</a:t>
            </a:r>
          </a:p>
          <a:p>
            <a:pPr lvl="0">
              <a:lnSpc>
                <a:spcPct val="215000"/>
              </a:lnSpc>
            </a:pPr>
            <a:r>
              <a:rPr lang="en-US" sz="1950" dirty="0">
                <a:solidFill>
                  <a:schemeClr val="bg1"/>
                </a:solidFill>
                <a:latin typeface="Arial Narrow" panose="020B0606020202030204" pitchFamily="34" charset="0"/>
                <a:cs typeface="Arial" panose="020B0604020202020204" pitchFamily="34" charset="0"/>
              </a:rPr>
              <a:t>Increase regional federal agency interaction to speed problem solving &amp; </a:t>
            </a:r>
            <a:r>
              <a:rPr lang="en-US" sz="1950" dirty="0" smtClean="0">
                <a:solidFill>
                  <a:schemeClr val="bg1"/>
                </a:solidFill>
                <a:latin typeface="Arial Narrow" panose="020B0606020202030204" pitchFamily="34" charset="0"/>
                <a:cs typeface="Arial" panose="020B0604020202020204" pitchFamily="34" charset="0"/>
              </a:rPr>
              <a:t>save federal </a:t>
            </a:r>
            <a:r>
              <a:rPr lang="en-US" sz="1950" dirty="0">
                <a:solidFill>
                  <a:schemeClr val="bg1"/>
                </a:solidFill>
                <a:latin typeface="Arial Narrow" panose="020B0606020202030204" pitchFamily="34" charset="0"/>
                <a:cs typeface="Arial" panose="020B0604020202020204" pitchFamily="34" charset="0"/>
              </a:rPr>
              <a:t>budget dollars</a:t>
            </a:r>
          </a:p>
          <a:p>
            <a:pPr lvl="0">
              <a:lnSpc>
                <a:spcPct val="215000"/>
              </a:lnSpc>
            </a:pPr>
            <a:r>
              <a:rPr lang="en-US" sz="1950" dirty="0">
                <a:solidFill>
                  <a:schemeClr val="bg1"/>
                </a:solidFill>
                <a:latin typeface="Arial Narrow" panose="020B0606020202030204" pitchFamily="34" charset="0"/>
                <a:cs typeface="Arial" panose="020B0604020202020204" pitchFamily="34" charset="0"/>
              </a:rPr>
              <a:t>Improve veteran </a:t>
            </a:r>
            <a:r>
              <a:rPr lang="en-US" sz="1950" dirty="0" smtClean="0">
                <a:solidFill>
                  <a:schemeClr val="bg1"/>
                </a:solidFill>
                <a:latin typeface="Arial Narrow" panose="020B0606020202030204" pitchFamily="34" charset="0"/>
                <a:cs typeface="Arial" panose="020B0604020202020204" pitchFamily="34" charset="0"/>
              </a:rPr>
              <a:t>hiring</a:t>
            </a:r>
            <a:endParaRPr lang="en-US" sz="1950" dirty="0">
              <a:solidFill>
                <a:schemeClr val="bg1"/>
              </a:solidFill>
              <a:latin typeface="Arial Narrow" panose="020B0606020202030204" pitchFamily="34" charset="0"/>
              <a:cs typeface="Arial" panose="020B0604020202020204" pitchFamily="34" charset="0"/>
            </a:endParaRPr>
          </a:p>
        </p:txBody>
      </p:sp>
      <p:sp>
        <p:nvSpPr>
          <p:cNvPr id="18" name="Slide Number Placeholder 75"/>
          <p:cNvSpPr>
            <a:spLocks noGrp="1"/>
          </p:cNvSpPr>
          <p:nvPr>
            <p:ph type="sldNum" sz="quarter" idx="12"/>
          </p:nvPr>
        </p:nvSpPr>
        <p:spPr>
          <a:xfrm>
            <a:off x="8610600" y="6356350"/>
            <a:ext cx="3136900" cy="365125"/>
          </a:xfrm>
        </p:spPr>
        <p:txBody>
          <a:bodyPr/>
          <a:lstStyle/>
          <a:p>
            <a:r>
              <a:rPr lang="en-US" dirty="0"/>
              <a:t>5/30/19</a:t>
            </a:r>
          </a:p>
        </p:txBody>
      </p:sp>
    </p:spTree>
    <p:extLst>
      <p:ext uri="{BB962C8B-B14F-4D97-AF65-F5344CB8AC3E}">
        <p14:creationId xmlns:p14="http://schemas.microsoft.com/office/powerpoint/2010/main" val="239215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1762158"/>
            <a:ext cx="12192000" cy="4599994"/>
          </a:xfrm>
          <a:prstGeom prst="rect">
            <a:avLst/>
          </a:prstGeom>
          <a:solidFill>
            <a:srgbClr val="212A61">
              <a:alpha val="2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221904" y="1978964"/>
            <a:ext cx="2083063" cy="4180922"/>
            <a:chOff x="-28361" y="1829284"/>
            <a:chExt cx="2083063" cy="4180922"/>
          </a:xfrm>
        </p:grpSpPr>
        <p:sp>
          <p:nvSpPr>
            <p:cNvPr id="34" name="TextBox 33"/>
            <p:cNvSpPr txBox="1"/>
            <p:nvPr/>
          </p:nvSpPr>
          <p:spPr>
            <a:xfrm>
              <a:off x="-28361" y="2306885"/>
              <a:ext cx="2075153" cy="3703321"/>
            </a:xfrm>
            <a:prstGeom prst="rect">
              <a:avLst/>
            </a:prstGeom>
            <a:solidFill>
              <a:srgbClr val="212A61"/>
            </a:solidFill>
          </p:spPr>
          <p:txBody>
            <a:bodyPr wrap="square" rtlCol="0">
              <a:spAutoFit/>
            </a:bodyPr>
            <a:lstStyle/>
            <a:p>
              <a:r>
                <a:rPr lang="en-US" sz="1235" b="1" dirty="0" smtClean="0">
                  <a:solidFill>
                    <a:schemeClr val="bg1"/>
                  </a:solidFill>
                  <a:latin typeface="Arial Narrow" panose="020B0606020202030204" pitchFamily="34" charset="0"/>
                </a:rPr>
                <a:t>Agility </a:t>
              </a:r>
            </a:p>
            <a:p>
              <a:pPr marL="168275" lvl="1" indent="-168275">
                <a:buFont typeface="Arial" panose="020B0604020202020204" pitchFamily="34" charset="0"/>
                <a:buChar char="•"/>
              </a:pPr>
              <a:r>
                <a:rPr lang="en-US" sz="1235" dirty="0" smtClean="0">
                  <a:solidFill>
                    <a:schemeClr val="bg1"/>
                  </a:solidFill>
                  <a:latin typeface="Arial Narrow" panose="020B0606020202030204" pitchFamily="34" charset="0"/>
                </a:rPr>
                <a:t>Fluctuations in cleared workforce between Midwest federal agencies</a:t>
              </a:r>
            </a:p>
            <a:p>
              <a:pPr marL="168275" lvl="1" indent="-168275">
                <a:buFont typeface="Arial" panose="020B0604020202020204" pitchFamily="34" charset="0"/>
                <a:buChar char="•"/>
              </a:pPr>
              <a:r>
                <a:rPr lang="en-US" sz="1235" dirty="0" smtClean="0">
                  <a:solidFill>
                    <a:schemeClr val="bg1"/>
                  </a:solidFill>
                  <a:latin typeface="Arial Narrow" panose="020B0606020202030204" pitchFamily="34" charset="0"/>
                </a:rPr>
                <a:t>Midwest employees want to stay in Midwest – could transfer between agencies/facilities as budgets increase/decrease</a:t>
              </a:r>
            </a:p>
            <a:p>
              <a:pPr marL="168275" lvl="1" indent="-168275">
                <a:buFont typeface="Arial" panose="020B0604020202020204" pitchFamily="34" charset="0"/>
                <a:buChar char="•"/>
              </a:pPr>
              <a:endParaRPr lang="en-US" sz="1235" dirty="0" smtClean="0">
                <a:solidFill>
                  <a:schemeClr val="bg1"/>
                </a:solidFill>
                <a:latin typeface="Arial Narrow" panose="020B0606020202030204" pitchFamily="34" charset="0"/>
              </a:endParaRPr>
            </a:p>
            <a:p>
              <a:pPr marL="168275" indent="-168275"/>
              <a:r>
                <a:rPr lang="en-US" sz="1235" b="1" dirty="0" smtClean="0">
                  <a:solidFill>
                    <a:schemeClr val="bg1"/>
                  </a:solidFill>
                  <a:latin typeface="Arial Narrow" panose="020B0606020202030204" pitchFamily="34" charset="0"/>
                </a:rPr>
                <a:t>Unlock Value</a:t>
              </a:r>
            </a:p>
            <a:p>
              <a:pPr marL="168275" lvl="1" indent="-168275">
                <a:buFont typeface="Arial" panose="020B0604020202020204" pitchFamily="34" charset="0"/>
                <a:buChar char="•"/>
              </a:pPr>
              <a:r>
                <a:rPr lang="en-US" sz="1235" dirty="0" smtClean="0">
                  <a:solidFill>
                    <a:schemeClr val="bg1"/>
                  </a:solidFill>
                  <a:latin typeface="Arial Narrow" panose="020B0606020202030204" pitchFamily="34" charset="0"/>
                </a:rPr>
                <a:t>Share process best practices</a:t>
              </a:r>
            </a:p>
            <a:p>
              <a:pPr marL="168275" lvl="2" indent="-168275">
                <a:buFont typeface="Arial" panose="020B0604020202020204" pitchFamily="34" charset="0"/>
                <a:buChar char="•"/>
              </a:pPr>
              <a:r>
                <a:rPr lang="en-US" sz="1235" dirty="0" smtClean="0">
                  <a:solidFill>
                    <a:schemeClr val="bg1"/>
                  </a:solidFill>
                  <a:latin typeface="Arial Narrow" panose="020B0606020202030204" pitchFamily="34" charset="0"/>
                </a:rPr>
                <a:t>Hiring veterans</a:t>
              </a:r>
              <a:endParaRPr lang="en-US" sz="1235" dirty="0">
                <a:solidFill>
                  <a:schemeClr val="bg1"/>
                </a:solidFill>
                <a:latin typeface="Arial Narrow" panose="020B0606020202030204" pitchFamily="34" charset="0"/>
              </a:endParaRPr>
            </a:p>
            <a:p>
              <a:pPr marL="168275" lvl="2" indent="-168275">
                <a:buFont typeface="Arial" panose="020B0604020202020204" pitchFamily="34" charset="0"/>
                <a:buChar char="•"/>
              </a:pPr>
              <a:r>
                <a:rPr lang="en-US" sz="1235" dirty="0" smtClean="0">
                  <a:solidFill>
                    <a:schemeClr val="bg1"/>
                  </a:solidFill>
                  <a:latin typeface="Arial Narrow" panose="020B0606020202030204" pitchFamily="34" charset="0"/>
                </a:rPr>
                <a:t>Cyber</a:t>
              </a:r>
            </a:p>
            <a:p>
              <a:pPr marL="168275" lvl="2" indent="-168275">
                <a:buFont typeface="Arial" panose="020B0604020202020204" pitchFamily="34" charset="0"/>
                <a:buChar char="•"/>
              </a:pPr>
              <a:r>
                <a:rPr lang="en-US" sz="1235" dirty="0" smtClean="0">
                  <a:solidFill>
                    <a:schemeClr val="bg1"/>
                  </a:solidFill>
                  <a:latin typeface="Arial Narrow" panose="020B0606020202030204" pitchFamily="34" charset="0"/>
                </a:rPr>
                <a:t>Retention</a:t>
              </a:r>
            </a:p>
            <a:p>
              <a:pPr marL="168275" lvl="2" indent="-168275">
                <a:buFont typeface="Arial" panose="020B0604020202020204" pitchFamily="34" charset="0"/>
                <a:buChar char="•"/>
              </a:pPr>
              <a:r>
                <a:rPr lang="en-US" sz="1235" dirty="0" smtClean="0">
                  <a:solidFill>
                    <a:schemeClr val="bg1"/>
                  </a:solidFill>
                  <a:latin typeface="Arial Narrow" panose="020B0606020202030204" pitchFamily="34" charset="0"/>
                </a:rPr>
                <a:t>Recruiting</a:t>
              </a:r>
              <a:r>
                <a:rPr lang="en-US" sz="1235" dirty="0">
                  <a:solidFill>
                    <a:schemeClr val="bg1"/>
                  </a:solidFill>
                  <a:latin typeface="Arial Narrow" panose="020B0606020202030204" pitchFamily="34" charset="0"/>
                </a:rPr>
                <a:t> </a:t>
              </a:r>
              <a:r>
                <a:rPr lang="en-US" sz="1235" dirty="0" smtClean="0">
                  <a:solidFill>
                    <a:schemeClr val="bg1"/>
                  </a:solidFill>
                  <a:latin typeface="Arial Narrow" panose="020B0606020202030204" pitchFamily="34" charset="0"/>
                </a:rPr>
                <a:t>to the federal sector</a:t>
              </a:r>
            </a:p>
            <a:p>
              <a:pPr marL="168275" lvl="2" indent="-168275">
                <a:buFont typeface="Arial" panose="020B0604020202020204" pitchFamily="34" charset="0"/>
                <a:buChar char="•"/>
              </a:pPr>
              <a:r>
                <a:rPr lang="en-US" sz="1235" dirty="0" smtClean="0">
                  <a:solidFill>
                    <a:schemeClr val="bg1"/>
                  </a:solidFill>
                  <a:latin typeface="Arial Narrow" panose="020B0606020202030204" pitchFamily="34" charset="0"/>
                </a:rPr>
                <a:t>Clearances</a:t>
              </a:r>
            </a:p>
            <a:p>
              <a:pPr marL="168275" lvl="2" indent="-168275">
                <a:buFont typeface="Arial" panose="020B0604020202020204" pitchFamily="34" charset="0"/>
                <a:buChar char="•"/>
              </a:pPr>
              <a:r>
                <a:rPr lang="en-US" sz="1235" dirty="0" smtClean="0">
                  <a:solidFill>
                    <a:schemeClr val="bg1"/>
                  </a:solidFill>
                  <a:latin typeface="Arial Narrow" panose="020B0606020202030204" pitchFamily="34" charset="0"/>
                </a:rPr>
                <a:t>Supply Chain</a:t>
              </a:r>
            </a:p>
          </p:txBody>
        </p:sp>
        <p:sp>
          <p:nvSpPr>
            <p:cNvPr id="35" name="Rectangle 34"/>
            <p:cNvSpPr/>
            <p:nvPr/>
          </p:nvSpPr>
          <p:spPr>
            <a:xfrm>
              <a:off x="-28360" y="1829284"/>
              <a:ext cx="2083062" cy="48095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b="1" dirty="0" smtClean="0">
                  <a:solidFill>
                    <a:prstClr val="white"/>
                  </a:solidFill>
                  <a:latin typeface="Arial Narrow" panose="020B0606020202030204" pitchFamily="34" charset="0"/>
                </a:rPr>
                <a:t>CUSTOMER VALUE</a:t>
              </a:r>
              <a:endParaRPr lang="en-US" sz="1333" b="1" dirty="0">
                <a:solidFill>
                  <a:prstClr val="white"/>
                </a:solidFill>
                <a:latin typeface="Arial Narrow" panose="020B0606020202030204" pitchFamily="34" charset="0"/>
              </a:endParaRPr>
            </a:p>
          </p:txBody>
        </p:sp>
      </p:grpSp>
      <p:sp>
        <p:nvSpPr>
          <p:cNvPr id="31" name="Rectangle 30"/>
          <p:cNvSpPr/>
          <p:nvPr/>
        </p:nvSpPr>
        <p:spPr>
          <a:xfrm>
            <a:off x="2295871" y="1978965"/>
            <a:ext cx="9638462" cy="418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422689" y="2144482"/>
            <a:ext cx="9360816" cy="3954661"/>
            <a:chOff x="624000" y="1902407"/>
            <a:chExt cx="11263200" cy="4552237"/>
          </a:xfrm>
        </p:grpSpPr>
        <p:sp>
          <p:nvSpPr>
            <p:cNvPr id="4" name="Isosceles Triangle 3"/>
            <p:cNvSpPr/>
            <p:nvPr/>
          </p:nvSpPr>
          <p:spPr>
            <a:xfrm>
              <a:off x="624000" y="4080324"/>
              <a:ext cx="11263200" cy="1775669"/>
            </a:xfrm>
            <a:prstGeom prst="triangle">
              <a:avLst>
                <a:gd name="adj" fmla="val 50085"/>
              </a:avLst>
            </a:prstGeom>
            <a:gradFill>
              <a:gsLst>
                <a:gs pos="100000">
                  <a:srgbClr val="212A61">
                    <a:alpha val="60000"/>
                  </a:srgbClr>
                </a:gs>
                <a:gs pos="34000">
                  <a:srgbClr val="212A6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rial Narrow" panose="020B0606020202030204" pitchFamily="34" charset="0"/>
              </a:endParaRPr>
            </a:p>
          </p:txBody>
        </p:sp>
        <p:sp>
          <p:nvSpPr>
            <p:cNvPr id="5" name="Isosceles Triangle 4"/>
            <p:cNvSpPr/>
            <p:nvPr/>
          </p:nvSpPr>
          <p:spPr>
            <a:xfrm rot="10800000">
              <a:off x="2955005" y="1902407"/>
              <a:ext cx="6649220" cy="2068071"/>
            </a:xfrm>
            <a:prstGeom prst="triangle">
              <a:avLst/>
            </a:prstGeom>
            <a:gradFill>
              <a:gsLst>
                <a:gs pos="2000">
                  <a:srgbClr val="212A61">
                    <a:alpha val="20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rial Narrow" panose="020B0606020202030204" pitchFamily="34" charset="0"/>
              </a:endParaRPr>
            </a:p>
          </p:txBody>
        </p:sp>
        <p:sp>
          <p:nvSpPr>
            <p:cNvPr id="6" name="Rectangle 5"/>
            <p:cNvSpPr/>
            <p:nvPr/>
          </p:nvSpPr>
          <p:spPr>
            <a:xfrm>
              <a:off x="4655600" y="3906888"/>
              <a:ext cx="3220441" cy="3048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600" dirty="0" smtClean="0">
                  <a:solidFill>
                    <a:prstClr val="white"/>
                  </a:solidFill>
                  <a:latin typeface="Arial Narrow" panose="020B0606020202030204" pitchFamily="34" charset="0"/>
                </a:rPr>
                <a:t>Convener – Neutral</a:t>
              </a:r>
            </a:p>
          </p:txBody>
        </p:sp>
        <p:sp>
          <p:nvSpPr>
            <p:cNvPr id="7" name="Rectangle 6"/>
            <p:cNvSpPr/>
            <p:nvPr/>
          </p:nvSpPr>
          <p:spPr>
            <a:xfrm>
              <a:off x="6444626" y="2557874"/>
              <a:ext cx="1465085" cy="287277"/>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KCADC</a:t>
              </a:r>
            </a:p>
          </p:txBody>
        </p:sp>
        <p:sp>
          <p:nvSpPr>
            <p:cNvPr id="8" name="Rectangle 7"/>
            <p:cNvSpPr/>
            <p:nvPr/>
          </p:nvSpPr>
          <p:spPr>
            <a:xfrm>
              <a:off x="6334045" y="1999099"/>
              <a:ext cx="1388156" cy="3048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Industry</a:t>
              </a:r>
            </a:p>
          </p:txBody>
        </p:sp>
        <p:sp>
          <p:nvSpPr>
            <p:cNvPr id="9" name="Rectangle 8"/>
            <p:cNvSpPr/>
            <p:nvPr/>
          </p:nvSpPr>
          <p:spPr>
            <a:xfrm>
              <a:off x="4655600" y="4821081"/>
              <a:ext cx="322044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smtClean="0">
                  <a:solidFill>
                    <a:prstClr val="white"/>
                  </a:solidFill>
                  <a:latin typeface="Arial Narrow" panose="020B0606020202030204" pitchFamily="34" charset="0"/>
                </a:rPr>
                <a:t>Targeted Crossroads </a:t>
              </a:r>
              <a:r>
                <a:rPr lang="en-US" sz="1333" dirty="0">
                  <a:solidFill>
                    <a:prstClr val="white"/>
                  </a:solidFill>
                  <a:latin typeface="Arial Narrow" panose="020B0606020202030204" pitchFamily="34" charset="0"/>
                </a:rPr>
                <a:t>Federal Members</a:t>
              </a:r>
            </a:p>
          </p:txBody>
        </p:sp>
        <p:sp>
          <p:nvSpPr>
            <p:cNvPr id="10" name="Rectangle 9"/>
            <p:cNvSpPr/>
            <p:nvPr/>
          </p:nvSpPr>
          <p:spPr>
            <a:xfrm>
              <a:off x="4503550" y="5186635"/>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NNSA - KCNSC</a:t>
              </a:r>
            </a:p>
          </p:txBody>
        </p:sp>
        <p:sp>
          <p:nvSpPr>
            <p:cNvPr id="11" name="Rectangle 10"/>
            <p:cNvSpPr/>
            <p:nvPr/>
          </p:nvSpPr>
          <p:spPr>
            <a:xfrm>
              <a:off x="6265820" y="5186635"/>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NGIA-West</a:t>
              </a:r>
            </a:p>
          </p:txBody>
        </p:sp>
        <p:sp>
          <p:nvSpPr>
            <p:cNvPr id="12" name="Rectangle 11"/>
            <p:cNvSpPr/>
            <p:nvPr/>
          </p:nvSpPr>
          <p:spPr>
            <a:xfrm>
              <a:off x="8057128" y="5186635"/>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DHS NBAF</a:t>
              </a:r>
            </a:p>
          </p:txBody>
        </p:sp>
        <p:sp>
          <p:nvSpPr>
            <p:cNvPr id="13" name="Rectangle 12"/>
            <p:cNvSpPr/>
            <p:nvPr/>
          </p:nvSpPr>
          <p:spPr>
            <a:xfrm>
              <a:off x="2712242" y="5186635"/>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STRATCOM</a:t>
              </a:r>
            </a:p>
          </p:txBody>
        </p:sp>
        <p:sp>
          <p:nvSpPr>
            <p:cNvPr id="14" name="Rectangle 13"/>
            <p:cNvSpPr/>
            <p:nvPr/>
          </p:nvSpPr>
          <p:spPr>
            <a:xfrm>
              <a:off x="4852512" y="2000199"/>
              <a:ext cx="1388156" cy="30480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Academia</a:t>
              </a:r>
            </a:p>
          </p:txBody>
        </p:sp>
        <p:sp>
          <p:nvSpPr>
            <p:cNvPr id="15" name="Rectangle 14"/>
            <p:cNvSpPr/>
            <p:nvPr/>
          </p:nvSpPr>
          <p:spPr>
            <a:xfrm>
              <a:off x="7812717" y="2007309"/>
              <a:ext cx="1388156" cy="30480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VC / PE</a:t>
              </a:r>
            </a:p>
          </p:txBody>
        </p:sp>
        <p:sp>
          <p:nvSpPr>
            <p:cNvPr id="16" name="Rectangle 15"/>
            <p:cNvSpPr/>
            <p:nvPr/>
          </p:nvSpPr>
          <p:spPr>
            <a:xfrm>
              <a:off x="3368421" y="1994898"/>
              <a:ext cx="1388156" cy="3048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Non-Profits</a:t>
              </a:r>
            </a:p>
          </p:txBody>
        </p:sp>
        <p:sp>
          <p:nvSpPr>
            <p:cNvPr id="17" name="Rectangle 16"/>
            <p:cNvSpPr/>
            <p:nvPr/>
          </p:nvSpPr>
          <p:spPr>
            <a:xfrm>
              <a:off x="9848436" y="5186635"/>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FBI</a:t>
              </a:r>
            </a:p>
          </p:txBody>
        </p:sp>
        <p:sp>
          <p:nvSpPr>
            <p:cNvPr id="18" name="Rectangle 17"/>
            <p:cNvSpPr/>
            <p:nvPr/>
          </p:nvSpPr>
          <p:spPr>
            <a:xfrm>
              <a:off x="9841531" y="5556840"/>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smtClean="0">
                  <a:solidFill>
                    <a:prstClr val="white"/>
                  </a:solidFill>
                  <a:latin typeface="Arial Narrow" panose="020B0606020202030204" pitchFamily="34" charset="0"/>
                </a:rPr>
                <a:t>Scott AFB</a:t>
              </a:r>
              <a:endParaRPr lang="en-US" sz="1333" dirty="0">
                <a:solidFill>
                  <a:prstClr val="white"/>
                </a:solidFill>
                <a:latin typeface="Arial Narrow" panose="020B0606020202030204" pitchFamily="34" charset="0"/>
              </a:endParaRPr>
            </a:p>
          </p:txBody>
        </p:sp>
        <p:sp>
          <p:nvSpPr>
            <p:cNvPr id="19" name="Rectangle 18"/>
            <p:cNvSpPr/>
            <p:nvPr/>
          </p:nvSpPr>
          <p:spPr>
            <a:xfrm>
              <a:off x="8050223" y="5556213"/>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Fusion Center</a:t>
              </a:r>
            </a:p>
          </p:txBody>
        </p:sp>
        <p:sp>
          <p:nvSpPr>
            <p:cNvPr id="20" name="Rectangle 19"/>
            <p:cNvSpPr/>
            <p:nvPr/>
          </p:nvSpPr>
          <p:spPr>
            <a:xfrm>
              <a:off x="4496644" y="5539564"/>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smtClean="0">
                  <a:solidFill>
                    <a:prstClr val="white"/>
                  </a:solidFill>
                  <a:latin typeface="Arial Narrow" panose="020B0606020202030204" pitchFamily="34" charset="0"/>
                </a:rPr>
                <a:t>McConnell AFB</a:t>
              </a:r>
              <a:endParaRPr lang="en-US" sz="1333" dirty="0">
                <a:solidFill>
                  <a:prstClr val="white"/>
                </a:solidFill>
                <a:latin typeface="Arial Narrow" panose="020B0606020202030204" pitchFamily="34" charset="0"/>
              </a:endParaRPr>
            </a:p>
          </p:txBody>
        </p:sp>
        <p:sp>
          <p:nvSpPr>
            <p:cNvPr id="21" name="Rectangle 20"/>
            <p:cNvSpPr/>
            <p:nvPr/>
          </p:nvSpPr>
          <p:spPr>
            <a:xfrm>
              <a:off x="2705336" y="5539564"/>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Ft. Leonard / Ft. Riley</a:t>
              </a:r>
            </a:p>
          </p:txBody>
        </p:sp>
        <p:sp>
          <p:nvSpPr>
            <p:cNvPr id="22" name="Rectangle 21"/>
            <p:cNvSpPr/>
            <p:nvPr/>
          </p:nvSpPr>
          <p:spPr>
            <a:xfrm>
              <a:off x="877179" y="5539564"/>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Whiteman AFB</a:t>
              </a:r>
            </a:p>
          </p:txBody>
        </p:sp>
        <p:sp>
          <p:nvSpPr>
            <p:cNvPr id="23" name="Rectangle 22"/>
            <p:cNvSpPr/>
            <p:nvPr/>
          </p:nvSpPr>
          <p:spPr>
            <a:xfrm>
              <a:off x="6273112" y="5539564"/>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Ft. Leavenworth</a:t>
              </a:r>
            </a:p>
          </p:txBody>
        </p:sp>
        <p:sp>
          <p:nvSpPr>
            <p:cNvPr id="24" name="Rectangle 23"/>
            <p:cNvSpPr/>
            <p:nvPr/>
          </p:nvSpPr>
          <p:spPr>
            <a:xfrm>
              <a:off x="877179" y="5186635"/>
              <a:ext cx="1725421" cy="304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a:solidFill>
                    <a:prstClr val="white"/>
                  </a:solidFill>
                  <a:latin typeface="Arial Narrow" panose="020B0606020202030204" pitchFamily="34" charset="0"/>
                </a:rPr>
                <a:t>DISA / Others</a:t>
              </a:r>
            </a:p>
          </p:txBody>
        </p:sp>
        <p:sp>
          <p:nvSpPr>
            <p:cNvPr id="25" name="Rectangle 24"/>
            <p:cNvSpPr/>
            <p:nvPr/>
          </p:nvSpPr>
          <p:spPr>
            <a:xfrm>
              <a:off x="4649881" y="3602874"/>
              <a:ext cx="3220441" cy="30480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600" dirty="0" smtClean="0">
                  <a:solidFill>
                    <a:schemeClr val="tx1"/>
                  </a:solidFill>
                  <a:latin typeface="Arial Narrow" panose="020B0606020202030204" pitchFamily="34" charset="0"/>
                </a:rPr>
                <a:t>Crossroad Support/Promote/Benefit</a:t>
              </a:r>
              <a:endParaRPr lang="en-US" sz="1600" dirty="0">
                <a:solidFill>
                  <a:schemeClr val="tx1"/>
                </a:solidFill>
                <a:latin typeface="Arial Narrow" panose="020B0606020202030204" pitchFamily="34" charset="0"/>
              </a:endParaRPr>
            </a:p>
          </p:txBody>
        </p:sp>
        <p:sp>
          <p:nvSpPr>
            <p:cNvPr id="26" name="Left-Right Arrow 25"/>
            <p:cNvSpPr/>
            <p:nvPr/>
          </p:nvSpPr>
          <p:spPr>
            <a:xfrm>
              <a:off x="877179" y="5904123"/>
              <a:ext cx="10689774" cy="550521"/>
            </a:xfrm>
            <a:prstGeom prst="leftRightArrow">
              <a:avLst>
                <a:gd name="adj1" fmla="val 72412"/>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1600" dirty="0">
                  <a:solidFill>
                    <a:prstClr val="white"/>
                  </a:solidFill>
                  <a:latin typeface="Arial Narrow" panose="020B0606020202030204" pitchFamily="34" charset="0"/>
                </a:rPr>
                <a:t>Federal Mission Awareness / Collaboration / Efficiency </a:t>
              </a:r>
            </a:p>
          </p:txBody>
        </p:sp>
        <p:sp>
          <p:nvSpPr>
            <p:cNvPr id="27" name="Left-Right Arrow 26"/>
            <p:cNvSpPr/>
            <p:nvPr/>
          </p:nvSpPr>
          <p:spPr>
            <a:xfrm rot="16200000">
              <a:off x="1771066" y="2684243"/>
              <a:ext cx="2229221" cy="825666"/>
            </a:xfrm>
            <a:prstGeom prst="leftRightArrow">
              <a:avLst>
                <a:gd name="adj1" fmla="val 65409"/>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1400" dirty="0" smtClean="0">
                  <a:solidFill>
                    <a:prstClr val="white"/>
                  </a:solidFill>
                  <a:latin typeface="Arial Narrow" panose="020B0606020202030204" pitchFamily="34" charset="0"/>
                </a:rPr>
                <a:t>Crossroad/ </a:t>
              </a:r>
              <a:r>
                <a:rPr lang="en-US" sz="1400" dirty="0">
                  <a:solidFill>
                    <a:prstClr val="white"/>
                  </a:solidFill>
                  <a:latin typeface="Arial Narrow" panose="020B0606020202030204" pitchFamily="34" charset="0"/>
                </a:rPr>
                <a:t>Mission  Growth</a:t>
              </a:r>
            </a:p>
          </p:txBody>
        </p:sp>
        <p:sp>
          <p:nvSpPr>
            <p:cNvPr id="28" name="Rectangle 27"/>
            <p:cNvSpPr/>
            <p:nvPr/>
          </p:nvSpPr>
          <p:spPr>
            <a:xfrm>
              <a:off x="4855143" y="2557874"/>
              <a:ext cx="1465085" cy="287277"/>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smtClean="0">
                  <a:solidFill>
                    <a:prstClr val="white"/>
                  </a:solidFill>
                  <a:latin typeface="Arial Narrow" panose="020B0606020202030204" pitchFamily="34" charset="0"/>
                </a:rPr>
                <a:t>Wichita Chamber</a:t>
              </a:r>
              <a:endParaRPr lang="en-US" sz="1333" dirty="0">
                <a:solidFill>
                  <a:prstClr val="white"/>
                </a:solidFill>
                <a:latin typeface="Arial Narrow" panose="020B0606020202030204" pitchFamily="34" charset="0"/>
              </a:endParaRPr>
            </a:p>
          </p:txBody>
        </p:sp>
        <p:sp>
          <p:nvSpPr>
            <p:cNvPr id="29" name="Rectangle 28"/>
            <p:cNvSpPr/>
            <p:nvPr/>
          </p:nvSpPr>
          <p:spPr>
            <a:xfrm>
              <a:off x="3265660" y="2557874"/>
              <a:ext cx="1465085" cy="287277"/>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smtClean="0">
                  <a:solidFill>
                    <a:prstClr val="white"/>
                  </a:solidFill>
                  <a:latin typeface="Arial Narrow" panose="020B0606020202030204" pitchFamily="34" charset="0"/>
                </a:rPr>
                <a:t>St Louis Ptr</a:t>
              </a:r>
              <a:endParaRPr lang="en-US" sz="1333" dirty="0">
                <a:solidFill>
                  <a:prstClr val="white"/>
                </a:solidFill>
                <a:latin typeface="Arial Narrow" panose="020B0606020202030204" pitchFamily="34" charset="0"/>
              </a:endParaRPr>
            </a:p>
          </p:txBody>
        </p:sp>
        <p:sp>
          <p:nvSpPr>
            <p:cNvPr id="30" name="Rectangle 29"/>
            <p:cNvSpPr/>
            <p:nvPr/>
          </p:nvSpPr>
          <p:spPr>
            <a:xfrm>
              <a:off x="6319594" y="3062935"/>
              <a:ext cx="1730629" cy="287277"/>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smtClean="0">
                  <a:solidFill>
                    <a:prstClr val="white"/>
                  </a:solidFill>
                  <a:latin typeface="Arial Narrow" panose="020B0606020202030204" pitchFamily="34" charset="0"/>
                </a:rPr>
                <a:t>KS Military Advocate</a:t>
              </a:r>
              <a:endParaRPr lang="en-US" sz="1333" dirty="0">
                <a:solidFill>
                  <a:prstClr val="white"/>
                </a:solidFill>
                <a:latin typeface="Arial Narrow" panose="020B0606020202030204" pitchFamily="34" charset="0"/>
              </a:endParaRPr>
            </a:p>
          </p:txBody>
        </p:sp>
        <p:sp>
          <p:nvSpPr>
            <p:cNvPr id="32" name="Rectangle 31"/>
            <p:cNvSpPr/>
            <p:nvPr/>
          </p:nvSpPr>
          <p:spPr>
            <a:xfrm>
              <a:off x="4491436" y="3057421"/>
              <a:ext cx="1730629" cy="287277"/>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r>
                <a:rPr lang="en-US" sz="1333" dirty="0" smtClean="0">
                  <a:solidFill>
                    <a:prstClr val="white"/>
                  </a:solidFill>
                  <a:latin typeface="Arial Narrow" panose="020B0606020202030204" pitchFamily="34" charset="0"/>
                </a:rPr>
                <a:t>MO Military Advocate</a:t>
              </a:r>
              <a:endParaRPr lang="en-US" sz="1333" dirty="0">
                <a:solidFill>
                  <a:prstClr val="white"/>
                </a:solidFill>
                <a:latin typeface="Arial Narrow" panose="020B0606020202030204" pitchFamily="34" charset="0"/>
              </a:endParaRPr>
            </a:p>
          </p:txBody>
        </p:sp>
        <p:sp>
          <p:nvSpPr>
            <p:cNvPr id="38" name="Rectangle 37"/>
            <p:cNvSpPr/>
            <p:nvPr/>
          </p:nvSpPr>
          <p:spPr>
            <a:xfrm>
              <a:off x="8034108" y="2557874"/>
              <a:ext cx="1465085" cy="287277"/>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 tIns="12192" rIns="12192" bIns="12192" numCol="1" spcCol="0" rtlCol="0" fromWordArt="0" anchor="ctr" anchorCtr="0" forceAA="0" compatLnSpc="1">
              <a:prstTxWarp prst="textNoShape">
                <a:avLst/>
              </a:prstTxWarp>
              <a:noAutofit/>
            </a:bodyPr>
            <a:lstStyle/>
            <a:p>
              <a:pPr algn="ctr">
                <a:lnSpc>
                  <a:spcPct val="85000"/>
                </a:lnSpc>
              </a:pPr>
              <a:r>
                <a:rPr lang="en-US" sz="1200" dirty="0" smtClean="0">
                  <a:solidFill>
                    <a:prstClr val="white"/>
                  </a:solidFill>
                  <a:latin typeface="Arial Narrow" panose="020B0606020202030204" pitchFamily="34" charset="0"/>
                </a:rPr>
                <a:t>Manhattan Chamber</a:t>
              </a:r>
              <a:endParaRPr lang="en-US" sz="1200" dirty="0">
                <a:solidFill>
                  <a:prstClr val="white"/>
                </a:solidFill>
                <a:latin typeface="Arial Narrow" panose="020B0606020202030204" pitchFamily="34" charset="0"/>
              </a:endParaRPr>
            </a:p>
          </p:txBody>
        </p:sp>
      </p:grpSp>
      <p:sp>
        <p:nvSpPr>
          <p:cNvPr id="41" name="TextBox 40"/>
          <p:cNvSpPr txBox="1"/>
          <p:nvPr/>
        </p:nvSpPr>
        <p:spPr>
          <a:xfrm>
            <a:off x="323511" y="1423069"/>
            <a:ext cx="1758815" cy="461665"/>
          </a:xfrm>
          <a:prstGeom prst="rect">
            <a:avLst/>
          </a:prstGeom>
          <a:noFill/>
          <a:ln>
            <a:noFill/>
          </a:ln>
        </p:spPr>
        <p:txBody>
          <a:bodyPr wrap="none" rtlCol="0">
            <a:spAutoFit/>
          </a:bodyPr>
          <a:lstStyle/>
          <a:p>
            <a:r>
              <a:rPr lang="en-US" sz="2400" b="1" dirty="0" smtClean="0">
                <a:solidFill>
                  <a:srgbClr val="212A61"/>
                </a:solidFill>
                <a:latin typeface="Arial" panose="020B0604020202020204" pitchFamily="34" charset="0"/>
                <a:cs typeface="Arial" panose="020B0604020202020204" pitchFamily="34" charset="0"/>
              </a:rPr>
              <a:t>USE CASE</a:t>
            </a:r>
            <a:endParaRPr lang="en-US" sz="2400" b="1" dirty="0">
              <a:solidFill>
                <a:srgbClr val="212A61"/>
              </a:solidFill>
              <a:latin typeface="Arial" panose="020B0604020202020204" pitchFamily="34" charset="0"/>
              <a:cs typeface="Arial" panose="020B0604020202020204" pitchFamily="34" charset="0"/>
            </a:endParaRPr>
          </a:p>
        </p:txBody>
      </p:sp>
      <p:sp>
        <p:nvSpPr>
          <p:cNvPr id="42" name="Slide Number Placeholder 75"/>
          <p:cNvSpPr>
            <a:spLocks noGrp="1"/>
          </p:cNvSpPr>
          <p:nvPr>
            <p:ph type="sldNum" sz="quarter" idx="12"/>
          </p:nvPr>
        </p:nvSpPr>
        <p:spPr>
          <a:xfrm>
            <a:off x="8610600" y="6356350"/>
            <a:ext cx="3136900" cy="365125"/>
          </a:xfrm>
        </p:spPr>
        <p:txBody>
          <a:bodyPr/>
          <a:lstStyle/>
          <a:p>
            <a:r>
              <a:rPr lang="en-US" dirty="0"/>
              <a:t>5/30/19</a:t>
            </a:r>
          </a:p>
        </p:txBody>
      </p:sp>
    </p:spTree>
    <p:extLst>
      <p:ext uri="{BB962C8B-B14F-4D97-AF65-F5344CB8AC3E}">
        <p14:creationId xmlns:p14="http://schemas.microsoft.com/office/powerpoint/2010/main" val="76369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1762158"/>
            <a:ext cx="12192000" cy="4599994"/>
          </a:xfrm>
          <a:prstGeom prst="rect">
            <a:avLst/>
          </a:prstGeom>
          <a:solidFill>
            <a:srgbClr val="212A61">
              <a:alpha val="2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596546" y="1884734"/>
            <a:ext cx="6177531" cy="4397745"/>
          </a:xfrm>
          <a:prstGeom prst="roundRect">
            <a:avLst>
              <a:gd name="adj" fmla="val 0"/>
            </a:avLst>
          </a:prstGeom>
          <a:solidFill>
            <a:srgbClr val="212A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24206" y="1884734"/>
            <a:ext cx="5172340" cy="439774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23511" y="1423069"/>
            <a:ext cx="1705916" cy="461665"/>
          </a:xfrm>
          <a:prstGeom prst="rect">
            <a:avLst/>
          </a:prstGeom>
          <a:noFill/>
          <a:ln>
            <a:noFill/>
          </a:ln>
        </p:spPr>
        <p:txBody>
          <a:bodyPr wrap="none" rtlCol="0">
            <a:spAutoFit/>
          </a:bodyPr>
          <a:lstStyle/>
          <a:p>
            <a:r>
              <a:rPr lang="en-US" sz="2400" b="1" dirty="0" smtClean="0">
                <a:solidFill>
                  <a:srgbClr val="212A61"/>
                </a:solidFill>
                <a:latin typeface="Arial" panose="020B0604020202020204" pitchFamily="34" charset="0"/>
                <a:cs typeface="Arial" panose="020B0604020202020204" pitchFamily="34" charset="0"/>
              </a:rPr>
              <a:t>BENEFITS</a:t>
            </a:r>
            <a:endParaRPr lang="en-US" sz="2400" b="1" dirty="0">
              <a:solidFill>
                <a:srgbClr val="212A61"/>
              </a:solidFill>
              <a:latin typeface="Arial" panose="020B0604020202020204" pitchFamily="34" charset="0"/>
              <a:cs typeface="Arial" panose="020B0604020202020204" pitchFamily="34" charset="0"/>
            </a:endParaRPr>
          </a:p>
        </p:txBody>
      </p:sp>
      <p:grpSp>
        <p:nvGrpSpPr>
          <p:cNvPr id="2" name="Group 1"/>
          <p:cNvGrpSpPr/>
          <p:nvPr/>
        </p:nvGrpSpPr>
        <p:grpSpPr>
          <a:xfrm>
            <a:off x="584630" y="1976332"/>
            <a:ext cx="11038620" cy="4149935"/>
            <a:chOff x="410775" y="1909550"/>
            <a:chExt cx="11386329" cy="4280656"/>
          </a:xfrm>
        </p:grpSpPr>
        <p:sp>
          <p:nvSpPr>
            <p:cNvPr id="4" name="Trapezoid 3"/>
            <p:cNvSpPr/>
            <p:nvPr/>
          </p:nvSpPr>
          <p:spPr>
            <a:xfrm rot="5400000" flipH="1">
              <a:off x="4536217" y="1557090"/>
              <a:ext cx="4080563" cy="5093260"/>
            </a:xfrm>
            <a:prstGeom prst="trapezoid">
              <a:avLst>
                <a:gd name="adj" fmla="val 61616"/>
              </a:avLst>
            </a:prstGeom>
            <a:gradFill flip="none" rotWithShape="1">
              <a:gsLst>
                <a:gs pos="94000">
                  <a:srgbClr val="212A61">
                    <a:alpha val="10000"/>
                  </a:srgbClr>
                </a:gs>
                <a:gs pos="14000">
                  <a:sysClr val="window" lastClr="FFFFFF"/>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5" name="Straight Arrow Connector 4"/>
            <p:cNvCxnSpPr>
              <a:stCxn id="19" idx="2"/>
              <a:endCxn id="59" idx="0"/>
            </p:cNvCxnSpPr>
            <p:nvPr/>
          </p:nvCxnSpPr>
          <p:spPr>
            <a:xfrm flipH="1">
              <a:off x="921492" y="2217327"/>
              <a:ext cx="789036" cy="2117724"/>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grpSp>
          <p:nvGrpSpPr>
            <p:cNvPr id="6" name="Group 5"/>
            <p:cNvGrpSpPr/>
            <p:nvPr/>
          </p:nvGrpSpPr>
          <p:grpSpPr>
            <a:xfrm rot="10627168">
              <a:off x="7680039" y="2236540"/>
              <a:ext cx="2918861" cy="3494595"/>
              <a:chOff x="6581298" y="958635"/>
              <a:chExt cx="1227973" cy="1470186"/>
            </a:xfrm>
          </p:grpSpPr>
          <p:pic>
            <p:nvPicPr>
              <p:cNvPr id="7" name="Picture 6"/>
              <p:cNvPicPr>
                <a:picLocks noChangeAspect="1"/>
              </p:cNvPicPr>
              <p:nvPr/>
            </p:nvPicPr>
            <p:blipFill>
              <a:blip r:embed="rId2" cstate="screen">
                <a:duotone>
                  <a:srgbClr val="4F81BD">
                    <a:shade val="45000"/>
                    <a:satMod val="135000"/>
                  </a:srgbClr>
                  <a:prstClr val="white"/>
                </a:duotone>
                <a:extLst>
                  <a:ext uri="{28A0092B-C50C-407E-A947-70E740481C1C}">
                    <a14:useLocalDpi xmlns:a14="http://schemas.microsoft.com/office/drawing/2010/main"/>
                  </a:ext>
                </a:extLst>
              </a:blip>
              <a:stretch>
                <a:fillRect/>
              </a:stretch>
            </p:blipFill>
            <p:spPr>
              <a:xfrm>
                <a:off x="7158127" y="958635"/>
                <a:ext cx="651144" cy="716972"/>
              </a:xfrm>
              <a:prstGeom prst="rect">
                <a:avLst/>
              </a:prstGeom>
            </p:spPr>
          </p:pic>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6581298" y="1497563"/>
                <a:ext cx="845755" cy="931258"/>
              </a:xfrm>
              <a:prstGeom prst="rect">
                <a:avLst/>
              </a:prstGeom>
            </p:spPr>
          </p:pic>
        </p:grpSp>
        <p:sp>
          <p:nvSpPr>
            <p:cNvPr id="9" name="TextBox 8"/>
            <p:cNvSpPr txBox="1"/>
            <p:nvPr/>
          </p:nvSpPr>
          <p:spPr>
            <a:xfrm>
              <a:off x="8080171" y="2011517"/>
              <a:ext cx="877933" cy="307777"/>
            </a:xfrm>
            <a:prstGeom prst="rect">
              <a:avLst/>
            </a:prstGeom>
            <a:solidFill>
              <a:srgbClr val="C0504D"/>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Narrow" panose="020B0606020202030204" pitchFamily="34" charset="0"/>
                </a:rPr>
                <a:t>StratCom</a:t>
              </a:r>
            </a:p>
          </p:txBody>
        </p:sp>
        <p:sp>
          <p:nvSpPr>
            <p:cNvPr id="10" name="TextBox 9"/>
            <p:cNvSpPr txBox="1"/>
            <p:nvPr/>
          </p:nvSpPr>
          <p:spPr>
            <a:xfrm>
              <a:off x="7514904" y="3693360"/>
              <a:ext cx="1093569" cy="307777"/>
            </a:xfrm>
            <a:prstGeom prst="rect">
              <a:avLst/>
            </a:prstGeom>
            <a:solidFill>
              <a:srgbClr val="9BBB59"/>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Arial Narrow" panose="020B0606020202030204" pitchFamily="34" charset="0"/>
                </a:rPr>
                <a:t>Other Federal</a:t>
              </a:r>
            </a:p>
          </p:txBody>
        </p:sp>
        <p:sp>
          <p:nvSpPr>
            <p:cNvPr id="11" name="TextBox 10"/>
            <p:cNvSpPr txBox="1"/>
            <p:nvPr/>
          </p:nvSpPr>
          <p:spPr>
            <a:xfrm>
              <a:off x="10290334" y="2077483"/>
              <a:ext cx="697627" cy="307777"/>
            </a:xfrm>
            <a:prstGeom prst="rect">
              <a:avLst/>
            </a:prstGeom>
            <a:solidFill>
              <a:srgbClr val="1F497D"/>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Arial Narrow" panose="020B0606020202030204" pitchFamily="34" charset="0"/>
                </a:rPr>
                <a:t>KCNSC</a:t>
              </a:r>
            </a:p>
          </p:txBody>
        </p:sp>
        <p:sp>
          <p:nvSpPr>
            <p:cNvPr id="12" name="TextBox 11"/>
            <p:cNvSpPr txBox="1"/>
            <p:nvPr/>
          </p:nvSpPr>
          <p:spPr>
            <a:xfrm>
              <a:off x="10264269" y="3139646"/>
              <a:ext cx="521297" cy="307777"/>
            </a:xfrm>
            <a:prstGeom prst="rect">
              <a:avLst/>
            </a:prstGeom>
            <a:solidFill>
              <a:srgbClr val="4BACC6"/>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Arial Narrow" panose="020B0606020202030204" pitchFamily="34" charset="0"/>
                </a:rPr>
                <a:t>OGA</a:t>
              </a:r>
            </a:p>
          </p:txBody>
        </p:sp>
        <p:sp>
          <p:nvSpPr>
            <p:cNvPr id="13" name="TextBox 12"/>
            <p:cNvSpPr txBox="1"/>
            <p:nvPr/>
          </p:nvSpPr>
          <p:spPr>
            <a:xfrm>
              <a:off x="7316625" y="4475914"/>
              <a:ext cx="1021433" cy="307777"/>
            </a:xfrm>
            <a:prstGeom prst="rect">
              <a:avLst/>
            </a:prstGeom>
            <a:solidFill>
              <a:sysClr val="windowText" lastClr="00000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Narrow" panose="020B0606020202030204" pitchFamily="34" charset="0"/>
                </a:rPr>
                <a:t>Universities</a:t>
              </a:r>
              <a:endPar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4" name="TextBox 13"/>
            <p:cNvSpPr txBox="1"/>
            <p:nvPr/>
          </p:nvSpPr>
          <p:spPr>
            <a:xfrm>
              <a:off x="7302613" y="5696071"/>
              <a:ext cx="582082" cy="307777"/>
            </a:xfrm>
            <a:prstGeom prst="rect">
              <a:avLst/>
            </a:prstGeom>
            <a:solidFill>
              <a:srgbClr val="8064A2"/>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Arial Narrow" panose="020B0606020202030204" pitchFamily="34" charset="0"/>
                </a:rPr>
                <a:t>NBAF</a:t>
              </a:r>
            </a:p>
          </p:txBody>
        </p:sp>
        <p:sp>
          <p:nvSpPr>
            <p:cNvPr id="15" name="TextBox 14"/>
            <p:cNvSpPr txBox="1"/>
            <p:nvPr/>
          </p:nvSpPr>
          <p:spPr>
            <a:xfrm>
              <a:off x="9123129" y="5666986"/>
              <a:ext cx="924403" cy="523220"/>
            </a:xfrm>
            <a:prstGeom prst="rect">
              <a:avLst/>
            </a:prstGeom>
            <a:solidFill>
              <a:sysClr val="windowText" lastClr="0000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Narrow" panose="020B0606020202030204" pitchFamily="34" charset="0"/>
                </a:rPr>
                <a:t>Regional Suppliers</a:t>
              </a:r>
            </a:p>
          </p:txBody>
        </p:sp>
        <p:sp>
          <p:nvSpPr>
            <p:cNvPr id="16" name="TextBox 15"/>
            <p:cNvSpPr txBox="1"/>
            <p:nvPr/>
          </p:nvSpPr>
          <p:spPr>
            <a:xfrm>
              <a:off x="9167858" y="3937705"/>
              <a:ext cx="2629246" cy="338554"/>
            </a:xfrm>
            <a:prstGeom prst="rect">
              <a:avLst/>
            </a:prstGeom>
            <a:solidFill>
              <a:schemeClr val="accent1">
                <a:lumMod val="75000"/>
              </a:schemeClr>
            </a:solidFill>
            <a:ln w="12700">
              <a:solidFill>
                <a:schemeClr val="accent5">
                  <a:lumMod val="50000"/>
                </a:scheme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accent1">
                      <a:lumMod val="20000"/>
                      <a:lumOff val="80000"/>
                    </a:schemeClr>
                  </a:solidFill>
                  <a:effectLst/>
                  <a:uLnTx/>
                  <a:uFillTx/>
                  <a:latin typeface="Arial Narrow" panose="020B0606020202030204" pitchFamily="34" charset="0"/>
                </a:rPr>
                <a:t>National Security Crossroads</a:t>
              </a:r>
            </a:p>
          </p:txBody>
        </p:sp>
        <p:sp>
          <p:nvSpPr>
            <p:cNvPr id="18" name="TextBox 17"/>
            <p:cNvSpPr txBox="1"/>
            <p:nvPr/>
          </p:nvSpPr>
          <p:spPr>
            <a:xfrm>
              <a:off x="5636346" y="2509930"/>
              <a:ext cx="1762132" cy="3622349"/>
            </a:xfrm>
            <a:prstGeom prst="rect">
              <a:avLst/>
            </a:prstGeom>
            <a:noFill/>
          </p:spPr>
          <p:txBody>
            <a:bodyPr wrap="square" rtlCol="0">
              <a:spAutoFit/>
            </a:bodyPr>
            <a:lstStyle/>
            <a:p>
              <a:pPr algn="ctr">
                <a:lnSpc>
                  <a:spcPct val="90000"/>
                </a:lnSpc>
                <a:spcAft>
                  <a:spcPts val="600"/>
                </a:spcAft>
                <a:defRPr/>
              </a:pPr>
              <a:r>
                <a:rPr lang="en-US" sz="2000" b="1" kern="0" dirty="0" smtClean="0">
                  <a:solidFill>
                    <a:srgbClr val="212A61"/>
                  </a:solidFill>
                  <a:latin typeface="Arial Narrow" panose="020B0606020202030204" pitchFamily="34" charset="0"/>
                </a:rPr>
                <a:t>NETWORKS</a:t>
              </a:r>
              <a:br>
                <a:rPr lang="en-US" sz="2000" b="1" kern="0" dirty="0" smtClean="0">
                  <a:solidFill>
                    <a:srgbClr val="212A61"/>
                  </a:solidFill>
                  <a:latin typeface="Arial Narrow" panose="020B0606020202030204" pitchFamily="34" charset="0"/>
                </a:rPr>
              </a:br>
              <a:r>
                <a:rPr lang="en-US" sz="2000" b="1" kern="0" dirty="0" smtClean="0">
                  <a:solidFill>
                    <a:srgbClr val="212A61"/>
                  </a:solidFill>
                  <a:latin typeface="Arial Narrow" panose="020B0606020202030204" pitchFamily="34" charset="0"/>
                </a:rPr>
                <a:t>ONE-TO-MANY</a:t>
              </a:r>
            </a:p>
            <a:p>
              <a:pPr marL="171450" indent="-171450">
                <a:lnSpc>
                  <a:spcPct val="90000"/>
                </a:lnSpc>
                <a:spcAft>
                  <a:spcPts val="600"/>
                </a:spcAft>
                <a:buFont typeface="Arial" panose="020B0604020202020204" pitchFamily="34" charset="0"/>
                <a:buChar char="•"/>
                <a:defRPr/>
              </a:pPr>
              <a:r>
                <a:rPr lang="en-US" sz="1400" kern="0" dirty="0">
                  <a:solidFill>
                    <a:srgbClr val="212A61"/>
                  </a:solidFill>
                  <a:latin typeface="Arial Narrow" panose="020B0606020202030204" pitchFamily="34" charset="0"/>
                </a:rPr>
                <a:t>Scalable</a:t>
              </a:r>
            </a:p>
            <a:p>
              <a:pPr marL="171450" indent="-171450">
                <a:lnSpc>
                  <a:spcPct val="90000"/>
                </a:lnSpc>
                <a:spcAft>
                  <a:spcPts val="600"/>
                </a:spcAft>
                <a:buFont typeface="Arial" panose="020B0604020202020204" pitchFamily="34" charset="0"/>
                <a:buChar char="•"/>
                <a:defRPr/>
              </a:pPr>
              <a:r>
                <a:rPr lang="en-US" sz="1400" kern="0" dirty="0" smtClean="0">
                  <a:solidFill>
                    <a:srgbClr val="212A61"/>
                  </a:solidFill>
                  <a:latin typeface="Arial Narrow" panose="020B0606020202030204" pitchFamily="34" charset="0"/>
                </a:rPr>
                <a:t>Best </a:t>
              </a:r>
              <a:r>
                <a:rPr lang="en-US" sz="1400" kern="0" dirty="0">
                  <a:solidFill>
                    <a:srgbClr val="212A61"/>
                  </a:solidFill>
                  <a:latin typeface="Arial Narrow" panose="020B0606020202030204" pitchFamily="34" charset="0"/>
                </a:rPr>
                <a:t>Practices / Cost Savings</a:t>
              </a:r>
            </a:p>
            <a:p>
              <a:pPr marL="171450" indent="-171450">
                <a:lnSpc>
                  <a:spcPct val="90000"/>
                </a:lnSpc>
                <a:spcAft>
                  <a:spcPts val="600"/>
                </a:spcAft>
                <a:buFont typeface="Arial" panose="020B0604020202020204" pitchFamily="34" charset="0"/>
                <a:buChar char="•"/>
                <a:defRPr/>
              </a:pPr>
              <a:r>
                <a:rPr lang="en-US" sz="1400" kern="0" dirty="0" smtClean="0">
                  <a:solidFill>
                    <a:srgbClr val="212A61"/>
                  </a:solidFill>
                  <a:latin typeface="Arial Narrow" panose="020B0606020202030204" pitchFamily="34" charset="0"/>
                </a:rPr>
                <a:t>SPP </a:t>
              </a:r>
              <a:r>
                <a:rPr lang="en-US" sz="1400" kern="0" dirty="0">
                  <a:solidFill>
                    <a:srgbClr val="212A61"/>
                  </a:solidFill>
                  <a:latin typeface="Arial Narrow" panose="020B0606020202030204" pitchFamily="34" charset="0"/>
                </a:rPr>
                <a:t>/ Supplier Reach back</a:t>
              </a:r>
            </a:p>
            <a:p>
              <a:pPr marL="171450" indent="-171450">
                <a:lnSpc>
                  <a:spcPct val="90000"/>
                </a:lnSpc>
                <a:spcAft>
                  <a:spcPts val="600"/>
                </a:spcAft>
                <a:buFont typeface="Arial" panose="020B0604020202020204" pitchFamily="34" charset="0"/>
                <a:buChar char="•"/>
                <a:defRPr/>
              </a:pPr>
              <a:r>
                <a:rPr lang="en-US" sz="1400" kern="0" dirty="0" smtClean="0">
                  <a:solidFill>
                    <a:srgbClr val="212A61"/>
                  </a:solidFill>
                  <a:latin typeface="Arial Narrow" panose="020B0606020202030204" pitchFamily="34" charset="0"/>
                </a:rPr>
                <a:t>Agile </a:t>
              </a:r>
              <a:r>
                <a:rPr lang="en-US" sz="1400" kern="0" dirty="0">
                  <a:solidFill>
                    <a:srgbClr val="212A61"/>
                  </a:solidFill>
                  <a:latin typeface="Arial Narrow" panose="020B0606020202030204" pitchFamily="34" charset="0"/>
                </a:rPr>
                <a:t>/ Responsive</a:t>
              </a:r>
            </a:p>
            <a:p>
              <a:pPr marL="171450" indent="-171450">
                <a:lnSpc>
                  <a:spcPct val="90000"/>
                </a:lnSpc>
                <a:spcAft>
                  <a:spcPts val="600"/>
                </a:spcAft>
                <a:buFont typeface="Arial" panose="020B0604020202020204" pitchFamily="34" charset="0"/>
                <a:buChar char="•"/>
                <a:defRPr/>
              </a:pPr>
              <a:r>
                <a:rPr lang="en-US" sz="1400" kern="0" dirty="0" smtClean="0">
                  <a:solidFill>
                    <a:srgbClr val="212A61"/>
                  </a:solidFill>
                  <a:latin typeface="Arial Narrow" panose="020B0606020202030204" pitchFamily="34" charset="0"/>
                </a:rPr>
                <a:t>The </a:t>
              </a:r>
              <a:r>
                <a:rPr lang="en-US" sz="1400" kern="0" dirty="0">
                  <a:solidFill>
                    <a:srgbClr val="212A61"/>
                  </a:solidFill>
                  <a:latin typeface="Arial Narrow" panose="020B0606020202030204" pitchFamily="34" charset="0"/>
                </a:rPr>
                <a:t>Place to Be / Differentiated</a:t>
              </a:r>
            </a:p>
            <a:p>
              <a:pPr marL="171450" indent="-171450">
                <a:lnSpc>
                  <a:spcPct val="90000"/>
                </a:lnSpc>
                <a:spcAft>
                  <a:spcPts val="600"/>
                </a:spcAft>
                <a:buFont typeface="Arial" panose="020B0604020202020204" pitchFamily="34" charset="0"/>
                <a:buChar char="•"/>
                <a:defRPr/>
              </a:pPr>
              <a:r>
                <a:rPr lang="en-US" sz="1400" kern="0" dirty="0" smtClean="0">
                  <a:solidFill>
                    <a:srgbClr val="212A61"/>
                  </a:solidFill>
                  <a:latin typeface="Arial Narrow" panose="020B0606020202030204" pitchFamily="34" charset="0"/>
                </a:rPr>
                <a:t>Breadth </a:t>
              </a:r>
              <a:r>
                <a:rPr lang="en-US" sz="1400" kern="0" dirty="0">
                  <a:solidFill>
                    <a:srgbClr val="212A61"/>
                  </a:solidFill>
                  <a:latin typeface="Arial Narrow" panose="020B0606020202030204" pitchFamily="34" charset="0"/>
                </a:rPr>
                <a:t>/ Depth of Labor</a:t>
              </a:r>
            </a:p>
            <a:p>
              <a:pPr marL="171450" indent="-171450">
                <a:lnSpc>
                  <a:spcPct val="90000"/>
                </a:lnSpc>
                <a:spcAft>
                  <a:spcPts val="600"/>
                </a:spcAft>
                <a:buFont typeface="Arial" panose="020B0604020202020204" pitchFamily="34" charset="0"/>
                <a:buChar char="•"/>
                <a:defRPr/>
              </a:pPr>
              <a:r>
                <a:rPr lang="en-US" sz="1400" kern="0" dirty="0" smtClean="0">
                  <a:solidFill>
                    <a:srgbClr val="212A61"/>
                  </a:solidFill>
                  <a:latin typeface="Arial Narrow" panose="020B0606020202030204" pitchFamily="34" charset="0"/>
                </a:rPr>
                <a:t>Positioned </a:t>
              </a:r>
              <a:r>
                <a:rPr lang="en-US" sz="1400" kern="0" dirty="0">
                  <a:solidFill>
                    <a:srgbClr val="212A61"/>
                  </a:solidFill>
                  <a:latin typeface="Arial Narrow" panose="020B0606020202030204" pitchFamily="34" charset="0"/>
                </a:rPr>
                <a:t>for Tomorrow</a:t>
              </a:r>
            </a:p>
          </p:txBody>
        </p:sp>
        <p:sp>
          <p:nvSpPr>
            <p:cNvPr id="19" name="TextBox 18"/>
            <p:cNvSpPr txBox="1"/>
            <p:nvPr/>
          </p:nvSpPr>
          <p:spPr>
            <a:xfrm>
              <a:off x="1271561" y="1909550"/>
              <a:ext cx="877933" cy="307777"/>
            </a:xfrm>
            <a:prstGeom prst="rect">
              <a:avLst/>
            </a:prstGeom>
            <a:solidFill>
              <a:srgbClr val="C0504D"/>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Narrow" panose="020B0606020202030204" pitchFamily="34" charset="0"/>
                </a:rPr>
                <a:t>StratCom</a:t>
              </a:r>
            </a:p>
          </p:txBody>
        </p:sp>
        <p:sp>
          <p:nvSpPr>
            <p:cNvPr id="20" name="TextBox 19"/>
            <p:cNvSpPr txBox="1"/>
            <p:nvPr/>
          </p:nvSpPr>
          <p:spPr>
            <a:xfrm>
              <a:off x="3481724" y="1975516"/>
              <a:ext cx="697627" cy="307777"/>
            </a:xfrm>
            <a:prstGeom prst="rect">
              <a:avLst/>
            </a:prstGeom>
            <a:solidFill>
              <a:srgbClr val="1F497D"/>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Arial Narrow" panose="020B0606020202030204" pitchFamily="34" charset="0"/>
                </a:rPr>
                <a:t>KCNSC</a:t>
              </a:r>
            </a:p>
          </p:txBody>
        </p:sp>
        <p:sp>
          <p:nvSpPr>
            <p:cNvPr id="21" name="TextBox 20"/>
            <p:cNvSpPr txBox="1"/>
            <p:nvPr/>
          </p:nvSpPr>
          <p:spPr>
            <a:xfrm>
              <a:off x="494003" y="5594104"/>
              <a:ext cx="582082" cy="307777"/>
            </a:xfrm>
            <a:prstGeom prst="rect">
              <a:avLst/>
            </a:prstGeom>
            <a:solidFill>
              <a:srgbClr val="8064A2"/>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Arial Narrow" panose="020B0606020202030204" pitchFamily="34" charset="0"/>
                </a:rPr>
                <a:t>NBAF</a:t>
              </a:r>
            </a:p>
          </p:txBody>
        </p:sp>
        <p:sp>
          <p:nvSpPr>
            <p:cNvPr id="22" name="TextBox 21"/>
            <p:cNvSpPr txBox="1"/>
            <p:nvPr/>
          </p:nvSpPr>
          <p:spPr>
            <a:xfrm>
              <a:off x="2314519" y="5658084"/>
              <a:ext cx="924403" cy="523220"/>
            </a:xfrm>
            <a:prstGeom prst="rect">
              <a:avLst/>
            </a:prstGeom>
            <a:solidFill>
              <a:sysClr val="windowText" lastClr="0000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Narrow" panose="020B0606020202030204" pitchFamily="34" charset="0"/>
                </a:rPr>
                <a:t>Regional Suppliers</a:t>
              </a:r>
            </a:p>
          </p:txBody>
        </p:sp>
        <p:cxnSp>
          <p:nvCxnSpPr>
            <p:cNvPr id="23" name="Straight Arrow Connector 22"/>
            <p:cNvCxnSpPr>
              <a:stCxn id="20" idx="1"/>
              <a:endCxn id="19" idx="3"/>
            </p:cNvCxnSpPr>
            <p:nvPr/>
          </p:nvCxnSpPr>
          <p:spPr>
            <a:xfrm flipH="1" flipV="1">
              <a:off x="2149494" y="2063439"/>
              <a:ext cx="1332230" cy="65966"/>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24" name="Straight Arrow Connector 23"/>
            <p:cNvCxnSpPr>
              <a:stCxn id="20" idx="1"/>
              <a:endCxn id="57" idx="0"/>
            </p:cNvCxnSpPr>
            <p:nvPr/>
          </p:nvCxnSpPr>
          <p:spPr>
            <a:xfrm flipH="1">
              <a:off x="1143977" y="2129405"/>
              <a:ext cx="2337747" cy="1478500"/>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25" name="Straight Arrow Connector 24"/>
            <p:cNvCxnSpPr>
              <a:stCxn id="20" idx="1"/>
              <a:endCxn id="59" idx="3"/>
            </p:cNvCxnSpPr>
            <p:nvPr/>
          </p:nvCxnSpPr>
          <p:spPr>
            <a:xfrm flipH="1">
              <a:off x="1432208" y="2129405"/>
              <a:ext cx="2049516" cy="2359535"/>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26" name="Straight Arrow Connector 25"/>
            <p:cNvCxnSpPr>
              <a:stCxn id="20" idx="1"/>
              <a:endCxn id="21" idx="3"/>
            </p:cNvCxnSpPr>
            <p:nvPr/>
          </p:nvCxnSpPr>
          <p:spPr>
            <a:xfrm flipH="1">
              <a:off x="1076085" y="2129405"/>
              <a:ext cx="2405639" cy="3618588"/>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27" name="Straight Arrow Connector 26"/>
            <p:cNvCxnSpPr>
              <a:stCxn id="20" idx="1"/>
              <a:endCxn id="22" idx="0"/>
            </p:cNvCxnSpPr>
            <p:nvPr/>
          </p:nvCxnSpPr>
          <p:spPr>
            <a:xfrm flipH="1">
              <a:off x="2776721" y="2129405"/>
              <a:ext cx="705003" cy="3528679"/>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28" name="Straight Arrow Connector 27"/>
            <p:cNvCxnSpPr>
              <a:stCxn id="20" idx="2"/>
              <a:endCxn id="56" idx="0"/>
            </p:cNvCxnSpPr>
            <p:nvPr/>
          </p:nvCxnSpPr>
          <p:spPr>
            <a:xfrm flipH="1">
              <a:off x="3716308" y="2283293"/>
              <a:ext cx="114230" cy="754386"/>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29" name="Straight Arrow Connector 28"/>
            <p:cNvCxnSpPr>
              <a:stCxn id="19" idx="2"/>
              <a:endCxn id="57" idx="0"/>
            </p:cNvCxnSpPr>
            <p:nvPr/>
          </p:nvCxnSpPr>
          <p:spPr>
            <a:xfrm flipH="1">
              <a:off x="1143977" y="2217327"/>
              <a:ext cx="566551" cy="1390578"/>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0" name="Straight Arrow Connector 29"/>
            <p:cNvCxnSpPr>
              <a:stCxn id="19" idx="2"/>
              <a:endCxn id="56" idx="1"/>
            </p:cNvCxnSpPr>
            <p:nvPr/>
          </p:nvCxnSpPr>
          <p:spPr>
            <a:xfrm>
              <a:off x="1710528" y="2217327"/>
              <a:ext cx="1745131" cy="974241"/>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1" name="Straight Arrow Connector 30"/>
            <p:cNvCxnSpPr>
              <a:stCxn id="19" idx="2"/>
              <a:endCxn id="21" idx="0"/>
            </p:cNvCxnSpPr>
            <p:nvPr/>
          </p:nvCxnSpPr>
          <p:spPr>
            <a:xfrm flipH="1">
              <a:off x="785044" y="2217327"/>
              <a:ext cx="925484" cy="3376777"/>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2" name="Straight Arrow Connector 31"/>
            <p:cNvCxnSpPr>
              <a:stCxn id="19" idx="2"/>
              <a:endCxn id="22" idx="0"/>
            </p:cNvCxnSpPr>
            <p:nvPr/>
          </p:nvCxnSpPr>
          <p:spPr>
            <a:xfrm>
              <a:off x="1710528" y="2217327"/>
              <a:ext cx="1066193" cy="3440757"/>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3" name="Straight Arrow Connector 32"/>
            <p:cNvCxnSpPr>
              <a:stCxn id="57" idx="3"/>
              <a:endCxn id="19" idx="2"/>
            </p:cNvCxnSpPr>
            <p:nvPr/>
          </p:nvCxnSpPr>
          <p:spPr>
            <a:xfrm flipV="1">
              <a:off x="1690761" y="2217327"/>
              <a:ext cx="19767" cy="1544467"/>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4" name="Straight Arrow Connector 33"/>
            <p:cNvCxnSpPr>
              <a:stCxn id="57" idx="3"/>
              <a:endCxn id="20" idx="2"/>
            </p:cNvCxnSpPr>
            <p:nvPr/>
          </p:nvCxnSpPr>
          <p:spPr>
            <a:xfrm flipV="1">
              <a:off x="1690761" y="2283293"/>
              <a:ext cx="2139777" cy="1478501"/>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5" name="Straight Arrow Connector 34"/>
            <p:cNvCxnSpPr>
              <a:stCxn id="57" idx="3"/>
              <a:endCxn id="56" idx="1"/>
            </p:cNvCxnSpPr>
            <p:nvPr/>
          </p:nvCxnSpPr>
          <p:spPr>
            <a:xfrm flipV="1">
              <a:off x="1690761" y="3191568"/>
              <a:ext cx="1764898" cy="570226"/>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6" name="Straight Arrow Connector 35"/>
            <p:cNvCxnSpPr>
              <a:stCxn id="57" idx="3"/>
              <a:endCxn id="59" idx="3"/>
            </p:cNvCxnSpPr>
            <p:nvPr/>
          </p:nvCxnSpPr>
          <p:spPr>
            <a:xfrm flipH="1">
              <a:off x="1432208" y="3761794"/>
              <a:ext cx="258553" cy="727146"/>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7" name="Straight Arrow Connector 36"/>
            <p:cNvCxnSpPr>
              <a:stCxn id="59" idx="3"/>
              <a:endCxn id="21" idx="3"/>
            </p:cNvCxnSpPr>
            <p:nvPr/>
          </p:nvCxnSpPr>
          <p:spPr>
            <a:xfrm flipH="1">
              <a:off x="1076085" y="4488940"/>
              <a:ext cx="356123" cy="1259053"/>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8" name="Straight Arrow Connector 37"/>
            <p:cNvCxnSpPr>
              <a:stCxn id="57" idx="3"/>
            </p:cNvCxnSpPr>
            <p:nvPr/>
          </p:nvCxnSpPr>
          <p:spPr>
            <a:xfrm>
              <a:off x="1690761" y="3761794"/>
              <a:ext cx="1085961" cy="1806381"/>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39" name="Straight Arrow Connector 38"/>
            <p:cNvCxnSpPr>
              <a:stCxn id="59" idx="3"/>
              <a:endCxn id="57" idx="2"/>
            </p:cNvCxnSpPr>
            <p:nvPr/>
          </p:nvCxnSpPr>
          <p:spPr>
            <a:xfrm flipH="1" flipV="1">
              <a:off x="1143977" y="3915682"/>
              <a:ext cx="288231" cy="573258"/>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0" name="Straight Arrow Connector 39"/>
            <p:cNvCxnSpPr>
              <a:stCxn id="59" idx="3"/>
              <a:endCxn id="19" idx="2"/>
            </p:cNvCxnSpPr>
            <p:nvPr/>
          </p:nvCxnSpPr>
          <p:spPr>
            <a:xfrm flipV="1">
              <a:off x="1432208" y="2217327"/>
              <a:ext cx="278320" cy="2271613"/>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1" name="Straight Arrow Connector 40"/>
            <p:cNvCxnSpPr>
              <a:stCxn id="59" idx="2"/>
              <a:endCxn id="21" idx="0"/>
            </p:cNvCxnSpPr>
            <p:nvPr/>
          </p:nvCxnSpPr>
          <p:spPr>
            <a:xfrm flipH="1">
              <a:off x="785044" y="4642828"/>
              <a:ext cx="136448" cy="951276"/>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2" name="Straight Arrow Connector 41"/>
            <p:cNvCxnSpPr>
              <a:stCxn id="59" idx="3"/>
              <a:endCxn id="22" idx="1"/>
            </p:cNvCxnSpPr>
            <p:nvPr/>
          </p:nvCxnSpPr>
          <p:spPr>
            <a:xfrm>
              <a:off x="1432208" y="4488940"/>
              <a:ext cx="882311" cy="1430754"/>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3" name="Straight Arrow Connector 42"/>
            <p:cNvCxnSpPr>
              <a:stCxn id="59" idx="3"/>
              <a:endCxn id="56" idx="1"/>
            </p:cNvCxnSpPr>
            <p:nvPr/>
          </p:nvCxnSpPr>
          <p:spPr>
            <a:xfrm flipV="1">
              <a:off x="1432208" y="3191568"/>
              <a:ext cx="2023451" cy="1297372"/>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4" name="Straight Arrow Connector 43"/>
            <p:cNvCxnSpPr>
              <a:stCxn id="21" idx="3"/>
              <a:endCxn id="59" idx="2"/>
            </p:cNvCxnSpPr>
            <p:nvPr/>
          </p:nvCxnSpPr>
          <p:spPr>
            <a:xfrm flipH="1" flipV="1">
              <a:off x="921492" y="4642828"/>
              <a:ext cx="154593" cy="1105165"/>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5" name="Straight Arrow Connector 44"/>
            <p:cNvCxnSpPr>
              <a:stCxn id="21" idx="3"/>
              <a:endCxn id="57" idx="2"/>
            </p:cNvCxnSpPr>
            <p:nvPr/>
          </p:nvCxnSpPr>
          <p:spPr>
            <a:xfrm flipV="1">
              <a:off x="1076085" y="3915682"/>
              <a:ext cx="67892" cy="1832311"/>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6" name="Straight Arrow Connector 45"/>
            <p:cNvCxnSpPr>
              <a:stCxn id="21" idx="3"/>
              <a:endCxn id="19" idx="2"/>
            </p:cNvCxnSpPr>
            <p:nvPr/>
          </p:nvCxnSpPr>
          <p:spPr>
            <a:xfrm flipV="1">
              <a:off x="1076085" y="2217327"/>
              <a:ext cx="634443" cy="3530666"/>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7" name="Straight Arrow Connector 46"/>
            <p:cNvCxnSpPr>
              <a:stCxn id="21" idx="3"/>
              <a:endCxn id="20" idx="2"/>
            </p:cNvCxnSpPr>
            <p:nvPr/>
          </p:nvCxnSpPr>
          <p:spPr>
            <a:xfrm flipV="1">
              <a:off x="1076085" y="2283293"/>
              <a:ext cx="2754453" cy="3464700"/>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8" name="Straight Arrow Connector 47"/>
            <p:cNvCxnSpPr>
              <a:stCxn id="21" idx="3"/>
              <a:endCxn id="56" idx="2"/>
            </p:cNvCxnSpPr>
            <p:nvPr/>
          </p:nvCxnSpPr>
          <p:spPr>
            <a:xfrm flipV="1">
              <a:off x="1076085" y="3345456"/>
              <a:ext cx="2640223" cy="2402537"/>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49" name="Straight Arrow Connector 48"/>
            <p:cNvCxnSpPr>
              <a:stCxn id="21" idx="3"/>
              <a:endCxn id="22" idx="1"/>
            </p:cNvCxnSpPr>
            <p:nvPr/>
          </p:nvCxnSpPr>
          <p:spPr>
            <a:xfrm>
              <a:off x="1076085" y="5747993"/>
              <a:ext cx="1238434" cy="171701"/>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50" name="Straight Arrow Connector 49"/>
            <p:cNvCxnSpPr>
              <a:stCxn id="22" idx="1"/>
              <a:endCxn id="21" idx="2"/>
            </p:cNvCxnSpPr>
            <p:nvPr/>
          </p:nvCxnSpPr>
          <p:spPr>
            <a:xfrm flipH="1" flipV="1">
              <a:off x="785044" y="5901881"/>
              <a:ext cx="1529475" cy="17813"/>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51" name="Straight Arrow Connector 50"/>
            <p:cNvCxnSpPr>
              <a:stCxn id="22" idx="1"/>
              <a:endCxn id="59" idx="2"/>
            </p:cNvCxnSpPr>
            <p:nvPr/>
          </p:nvCxnSpPr>
          <p:spPr>
            <a:xfrm flipH="1" flipV="1">
              <a:off x="921492" y="4642828"/>
              <a:ext cx="1393027" cy="1276866"/>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52" name="Straight Arrow Connector 51"/>
            <p:cNvCxnSpPr>
              <a:stCxn id="22" idx="1"/>
              <a:endCxn id="57" idx="3"/>
            </p:cNvCxnSpPr>
            <p:nvPr/>
          </p:nvCxnSpPr>
          <p:spPr>
            <a:xfrm flipH="1" flipV="1">
              <a:off x="1690761" y="3761794"/>
              <a:ext cx="623758" cy="2157900"/>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53" name="Straight Arrow Connector 52"/>
            <p:cNvCxnSpPr>
              <a:stCxn id="22" idx="1"/>
              <a:endCxn id="19" idx="2"/>
            </p:cNvCxnSpPr>
            <p:nvPr/>
          </p:nvCxnSpPr>
          <p:spPr>
            <a:xfrm flipH="1" flipV="1">
              <a:off x="1710528" y="2217327"/>
              <a:ext cx="603991" cy="3702367"/>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54" name="Straight Arrow Connector 53"/>
            <p:cNvCxnSpPr>
              <a:stCxn id="22" idx="0"/>
              <a:endCxn id="56" idx="2"/>
            </p:cNvCxnSpPr>
            <p:nvPr/>
          </p:nvCxnSpPr>
          <p:spPr>
            <a:xfrm flipV="1">
              <a:off x="2776721" y="3345456"/>
              <a:ext cx="939587" cy="2312628"/>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cxnSp>
          <p:nvCxnSpPr>
            <p:cNvPr id="55" name="Straight Arrow Connector 54"/>
            <p:cNvCxnSpPr>
              <a:stCxn id="22" idx="0"/>
              <a:endCxn id="20" idx="2"/>
            </p:cNvCxnSpPr>
            <p:nvPr/>
          </p:nvCxnSpPr>
          <p:spPr>
            <a:xfrm flipV="1">
              <a:off x="2776721" y="2283293"/>
              <a:ext cx="1053817" cy="3374791"/>
            </a:xfrm>
            <a:prstGeom prst="straightConnector1">
              <a:avLst/>
            </a:prstGeom>
            <a:noFill/>
            <a:ln w="9525" cap="flat" cmpd="sng" algn="ctr">
              <a:solidFill>
                <a:sysClr val="windowText" lastClr="000000">
                  <a:lumMod val="75000"/>
                  <a:lumOff val="25000"/>
                </a:sysClr>
              </a:solidFill>
              <a:prstDash val="solid"/>
              <a:headEnd type="none"/>
              <a:tailEnd type="stealth"/>
            </a:ln>
            <a:effectLst/>
          </p:spPr>
        </p:cxnSp>
        <p:sp>
          <p:nvSpPr>
            <p:cNvPr id="56" name="TextBox 55"/>
            <p:cNvSpPr txBox="1"/>
            <p:nvPr/>
          </p:nvSpPr>
          <p:spPr>
            <a:xfrm>
              <a:off x="3455659" y="3037679"/>
              <a:ext cx="521297" cy="307777"/>
            </a:xfrm>
            <a:prstGeom prst="rect">
              <a:avLst/>
            </a:prstGeom>
            <a:solidFill>
              <a:srgbClr val="4BACC6"/>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Arial Narrow" panose="020B0606020202030204" pitchFamily="34" charset="0"/>
                </a:rPr>
                <a:t>OGA</a:t>
              </a:r>
            </a:p>
          </p:txBody>
        </p:sp>
        <p:sp>
          <p:nvSpPr>
            <p:cNvPr id="57" name="TextBox 56"/>
            <p:cNvSpPr txBox="1"/>
            <p:nvPr/>
          </p:nvSpPr>
          <p:spPr>
            <a:xfrm>
              <a:off x="597192" y="3607905"/>
              <a:ext cx="1093569" cy="307777"/>
            </a:xfrm>
            <a:prstGeom prst="rect">
              <a:avLst/>
            </a:prstGeom>
            <a:solidFill>
              <a:srgbClr val="9BBB59"/>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Arial Narrow" panose="020B0606020202030204" pitchFamily="34" charset="0"/>
                </a:rPr>
                <a:t>Other Federal</a:t>
              </a:r>
            </a:p>
          </p:txBody>
        </p:sp>
        <p:sp>
          <p:nvSpPr>
            <p:cNvPr id="59" name="TextBox 58"/>
            <p:cNvSpPr txBox="1"/>
            <p:nvPr/>
          </p:nvSpPr>
          <p:spPr>
            <a:xfrm>
              <a:off x="410775" y="4335051"/>
              <a:ext cx="1021433" cy="307777"/>
            </a:xfrm>
            <a:prstGeom prst="rect">
              <a:avLst/>
            </a:prstGeom>
            <a:solidFill>
              <a:sysClr val="windowText" lastClr="00000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Narrow" panose="020B0606020202030204" pitchFamily="34" charset="0"/>
                </a:rPr>
                <a:t>Universities</a:t>
              </a:r>
              <a:endPar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7" name="TextBox 16"/>
            <p:cNvSpPr txBox="1"/>
            <p:nvPr/>
          </p:nvSpPr>
          <p:spPr>
            <a:xfrm>
              <a:off x="3991184" y="2516012"/>
              <a:ext cx="1589379" cy="3342973"/>
            </a:xfrm>
            <a:prstGeom prst="rect">
              <a:avLst/>
            </a:prstGeom>
            <a:noFill/>
            <a:effectLst>
              <a:glow rad="127000">
                <a:srgbClr val="212A61"/>
              </a:glow>
            </a:effectLst>
          </p:spPr>
          <p:txBody>
            <a:bodyPr wrap="square"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smtClean="0">
                  <a:ln>
                    <a:noFill/>
                  </a:ln>
                  <a:solidFill>
                    <a:srgbClr val="212A61"/>
                  </a:solidFill>
                  <a:effectLst/>
                  <a:uLnTx/>
                  <a:uFillTx/>
                  <a:latin typeface="Arial Narrow" panose="020B0606020202030204" pitchFamily="34" charset="0"/>
                </a:rPr>
                <a:t>ISLANDS</a:t>
              </a:r>
              <a:br>
                <a:rPr kumimoji="0" lang="en-US" sz="2000" b="1" i="0" u="none" strike="noStrike" kern="0" cap="none" spc="0" normalizeH="0" baseline="0" noProof="0" dirty="0" smtClean="0">
                  <a:ln>
                    <a:noFill/>
                  </a:ln>
                  <a:solidFill>
                    <a:srgbClr val="212A61"/>
                  </a:solidFill>
                  <a:effectLst/>
                  <a:uLnTx/>
                  <a:uFillTx/>
                  <a:latin typeface="Arial Narrow" panose="020B0606020202030204" pitchFamily="34" charset="0"/>
                </a:rPr>
              </a:br>
              <a:r>
                <a:rPr kumimoji="0" lang="en-US" sz="2000" b="1" i="0" strike="noStrike" kern="0" cap="none" spc="0" normalizeH="0" baseline="0" noProof="0" dirty="0" smtClean="0">
                  <a:ln>
                    <a:noFill/>
                  </a:ln>
                  <a:solidFill>
                    <a:srgbClr val="212A61"/>
                  </a:solidFill>
                  <a:effectLst/>
                  <a:uLnTx/>
                  <a:uFillTx/>
                  <a:latin typeface="Arial Narrow" panose="020B0606020202030204" pitchFamily="34" charset="0"/>
                </a:rPr>
                <a:t>ONE-TO-ONE</a:t>
              </a:r>
              <a:endParaRPr kumimoji="0" lang="en-US" sz="1800" b="1" i="0" strike="noStrike" kern="0" cap="none" spc="0" normalizeH="0" baseline="0" noProof="0" dirty="0" smtClean="0">
                <a:ln>
                  <a:noFill/>
                </a:ln>
                <a:solidFill>
                  <a:srgbClr val="212A61"/>
                </a:solidFill>
                <a:effectLst/>
                <a:uLnTx/>
                <a:uFillTx/>
                <a:latin typeface="Arial Narrow" panose="020B0606020202030204" pitchFamily="34" charset="0"/>
              </a:endParaRPr>
            </a:p>
            <a:p>
              <a:pPr marL="171450" marR="0" lvl="0" indent="-1714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212A61"/>
                  </a:solidFill>
                  <a:effectLst/>
                  <a:uLnTx/>
                  <a:uFillTx/>
                  <a:latin typeface="Arial Narrow" panose="020B0606020202030204" pitchFamily="34" charset="0"/>
                </a:rPr>
                <a:t>Difficult to scale</a:t>
              </a:r>
            </a:p>
            <a:p>
              <a:pPr marL="171450" marR="0" lvl="0" indent="-1714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212A61"/>
                  </a:solidFill>
                  <a:effectLst/>
                  <a:uLnTx/>
                  <a:uFillTx/>
                  <a:latin typeface="Arial Narrow" panose="020B0606020202030204" pitchFamily="34" charset="0"/>
                </a:rPr>
                <a:t>Missed Opportunities</a:t>
              </a:r>
            </a:p>
            <a:p>
              <a:pPr marL="171450" marR="0" lvl="0" indent="-1714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212A61"/>
                  </a:solidFill>
                  <a:effectLst/>
                  <a:uLnTx/>
                  <a:uFillTx/>
                  <a:latin typeface="Arial Narrow" panose="020B0606020202030204" pitchFamily="34" charset="0"/>
                </a:rPr>
                <a:t>Hugely Labor Intensive</a:t>
              </a:r>
            </a:p>
            <a:p>
              <a:pPr marL="171450" marR="0" lvl="0" indent="-1714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212A61"/>
                  </a:solidFill>
                  <a:effectLst/>
                  <a:uLnTx/>
                  <a:uFillTx/>
                  <a:latin typeface="Arial Narrow" panose="020B0606020202030204" pitchFamily="34" charset="0"/>
                </a:rPr>
                <a:t>Low Returns on Effort / Constrained</a:t>
              </a:r>
            </a:p>
            <a:p>
              <a:pPr marL="171450" marR="0" lvl="0" indent="-1714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212A61"/>
                  </a:solidFill>
                  <a:effectLst/>
                  <a:uLnTx/>
                  <a:uFillTx/>
                  <a:latin typeface="Arial Narrow" panose="020B0606020202030204" pitchFamily="34" charset="0"/>
                </a:rPr>
                <a:t>Costly</a:t>
              </a:r>
            </a:p>
            <a:p>
              <a:pPr marL="171450" marR="0" lvl="0" indent="-1714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212A61"/>
                  </a:solidFill>
                  <a:effectLst/>
                  <a:uLnTx/>
                  <a:uFillTx/>
                  <a:latin typeface="Arial Narrow" panose="020B0606020202030204" pitchFamily="34" charset="0"/>
                </a:rPr>
                <a:t>Yesterday’s Approach</a:t>
              </a:r>
            </a:p>
          </p:txBody>
        </p:sp>
      </p:grpSp>
      <p:sp>
        <p:nvSpPr>
          <p:cNvPr id="67" name="Slide Number Placeholder 75"/>
          <p:cNvSpPr>
            <a:spLocks noGrp="1"/>
          </p:cNvSpPr>
          <p:nvPr>
            <p:ph type="sldNum" sz="quarter" idx="12"/>
          </p:nvPr>
        </p:nvSpPr>
        <p:spPr>
          <a:xfrm>
            <a:off x="8610600" y="6356350"/>
            <a:ext cx="3136900" cy="365125"/>
          </a:xfrm>
        </p:spPr>
        <p:txBody>
          <a:bodyPr/>
          <a:lstStyle/>
          <a:p>
            <a:r>
              <a:rPr lang="en-US" dirty="0"/>
              <a:t>5/30/19</a:t>
            </a:r>
          </a:p>
        </p:txBody>
      </p:sp>
    </p:spTree>
    <p:extLst>
      <p:ext uri="{BB962C8B-B14F-4D97-AF65-F5344CB8AC3E}">
        <p14:creationId xmlns:p14="http://schemas.microsoft.com/office/powerpoint/2010/main" val="111677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5"/>
          <p:cNvSpPr>
            <a:spLocks noGrp="1"/>
          </p:cNvSpPr>
          <p:nvPr>
            <p:ph type="sldNum" sz="quarter" idx="12"/>
          </p:nvPr>
        </p:nvSpPr>
        <p:spPr>
          <a:xfrm>
            <a:off x="8610600" y="6356350"/>
            <a:ext cx="3136900" cy="365125"/>
          </a:xfrm>
        </p:spPr>
        <p:txBody>
          <a:bodyPr/>
          <a:lstStyle/>
          <a:p>
            <a:r>
              <a:rPr lang="en-US" dirty="0"/>
              <a:t>5/30/19</a:t>
            </a:r>
          </a:p>
        </p:txBody>
      </p:sp>
      <p:grpSp>
        <p:nvGrpSpPr>
          <p:cNvPr id="4" name="Group 3"/>
          <p:cNvGrpSpPr/>
          <p:nvPr/>
        </p:nvGrpSpPr>
        <p:grpSpPr>
          <a:xfrm>
            <a:off x="6231851" y="1859154"/>
            <a:ext cx="5269586" cy="4155565"/>
            <a:chOff x="6120091" y="1859155"/>
            <a:chExt cx="5269586" cy="3497926"/>
          </a:xfrm>
        </p:grpSpPr>
        <p:sp>
          <p:nvSpPr>
            <p:cNvPr id="8" name="Rounded Rectangle 7"/>
            <p:cNvSpPr/>
            <p:nvPr/>
          </p:nvSpPr>
          <p:spPr>
            <a:xfrm>
              <a:off x="6120092" y="2118268"/>
              <a:ext cx="5269585" cy="3238813"/>
            </a:xfrm>
            <a:prstGeom prst="roundRect">
              <a:avLst>
                <a:gd name="adj" fmla="val 6102"/>
              </a:avLst>
            </a:prstGeom>
            <a:solidFill>
              <a:srgbClr val="212A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Political Lobbying</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Job Boards</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 replacement for state military direction</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Local / city economic development strategy</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RFP coordination / response</a:t>
              </a:r>
            </a:p>
          </p:txBody>
        </p:sp>
        <p:sp>
          <p:nvSpPr>
            <p:cNvPr id="10" name="TextBox 9"/>
            <p:cNvSpPr txBox="1"/>
            <p:nvPr/>
          </p:nvSpPr>
          <p:spPr>
            <a:xfrm>
              <a:off x="6120091" y="1859155"/>
              <a:ext cx="5269585" cy="461665"/>
            </a:xfrm>
            <a:prstGeom prst="rect">
              <a:avLst/>
            </a:prstGeom>
            <a:solidFill>
              <a:srgbClr val="C00000"/>
            </a:solidFill>
            <a:ln>
              <a:noFill/>
            </a:ln>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WHAT THE CROSSROADS IS NOT</a:t>
              </a:r>
              <a:endParaRPr lang="en-US" sz="2400" b="1" dirty="0">
                <a:solidFill>
                  <a:schemeClr val="bg1"/>
                </a:solidFill>
                <a:latin typeface="Arial" panose="020B0604020202020204" pitchFamily="34" charset="0"/>
                <a:cs typeface="Arial" panose="020B0604020202020204" pitchFamily="34" charset="0"/>
              </a:endParaRPr>
            </a:p>
          </p:txBody>
        </p:sp>
      </p:grpSp>
      <p:grpSp>
        <p:nvGrpSpPr>
          <p:cNvPr id="3" name="Group 2"/>
          <p:cNvGrpSpPr/>
          <p:nvPr/>
        </p:nvGrpSpPr>
        <p:grpSpPr>
          <a:xfrm>
            <a:off x="489461" y="1859154"/>
            <a:ext cx="5269586" cy="4155566"/>
            <a:chOff x="377701" y="1864838"/>
            <a:chExt cx="5269586" cy="3497926"/>
          </a:xfrm>
        </p:grpSpPr>
        <p:sp>
          <p:nvSpPr>
            <p:cNvPr id="11" name="Rounded Rectangle 10"/>
            <p:cNvSpPr/>
            <p:nvPr/>
          </p:nvSpPr>
          <p:spPr>
            <a:xfrm>
              <a:off x="377702" y="2123951"/>
              <a:ext cx="5269585" cy="3238813"/>
            </a:xfrm>
            <a:prstGeom prst="roundRect">
              <a:avLst>
                <a:gd name="adj" fmla="val 6102"/>
              </a:avLst>
            </a:prstGeom>
            <a:solidFill>
              <a:srgbClr val="212A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ocus on federal mission growth</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 regional brand to educate state &amp; federal legislators</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Facilitate workforce initiatives / growth</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Facilitate collaboration throughout the Crossroads on appropriate topics</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Enable local &amp; state to use brand and data to support local &amp; state efforts</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Identify federal RFP opportunities</a:t>
              </a:r>
            </a:p>
          </p:txBody>
        </p:sp>
        <p:sp>
          <p:nvSpPr>
            <p:cNvPr id="12" name="TextBox 11"/>
            <p:cNvSpPr txBox="1"/>
            <p:nvPr/>
          </p:nvSpPr>
          <p:spPr>
            <a:xfrm>
              <a:off x="377701" y="1864838"/>
              <a:ext cx="5269585" cy="461665"/>
            </a:xfrm>
            <a:prstGeom prst="rect">
              <a:avLst/>
            </a:prstGeom>
            <a:solidFill>
              <a:srgbClr val="C00000"/>
            </a:solidFill>
            <a:ln>
              <a:noFill/>
            </a:ln>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WHAT THE CROSSROADS IS</a:t>
              </a:r>
              <a:endParaRPr lang="en-US" sz="2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599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35292" y="2087722"/>
            <a:ext cx="10618508" cy="3286917"/>
          </a:xfrm>
          <a:prstGeom prst="roundRect">
            <a:avLst>
              <a:gd name="adj" fmla="val 6102"/>
            </a:avLst>
          </a:prstGeom>
          <a:solidFill>
            <a:srgbClr val="212A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numCol="2" rtlCol="0" anchor="ctr"/>
          <a:lstStyle/>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Kansas City National Security Campus</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Kansas City Area Development Council</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St. Louis Economic Development Partnership</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Manhattan Chamber</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Greater Wichita Partnership</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Missouri Partnership</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Missouri Chamber of Commerce </a:t>
            </a:r>
            <a:r>
              <a:rPr lang="en-US" smtClean="0">
                <a:latin typeface="Arial" panose="020B0604020202020204" pitchFamily="34" charset="0"/>
                <a:cs typeface="Arial" panose="020B0604020202020204" pitchFamily="34" charset="0"/>
              </a:rPr>
              <a:t>and Industry</a:t>
            </a:r>
            <a:endParaRPr lang="en-US"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Kansas Department of Commerce</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Missouri Economic Development</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Greater Kansas City Chamber</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Kansas Governor’s Military Council</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Missouri Military Advocate</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St. Louis Regional Chamber</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735291" y="1762158"/>
            <a:ext cx="10618509" cy="461665"/>
          </a:xfrm>
          <a:prstGeom prst="rect">
            <a:avLst/>
          </a:prstGeom>
          <a:solidFill>
            <a:srgbClr val="C00000"/>
          </a:solidFill>
          <a:ln>
            <a:noFill/>
          </a:ln>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TEAM MEMBERS TO DATE</a:t>
            </a:r>
            <a:endParaRPr lang="en-US" sz="2400" b="1" dirty="0">
              <a:solidFill>
                <a:schemeClr val="bg1"/>
              </a:solidFill>
              <a:latin typeface="Arial" panose="020B0604020202020204" pitchFamily="34" charset="0"/>
              <a:cs typeface="Arial" panose="020B0604020202020204" pitchFamily="34" charset="0"/>
            </a:endParaRPr>
          </a:p>
        </p:txBody>
      </p:sp>
      <p:sp>
        <p:nvSpPr>
          <p:cNvPr id="12" name="Slide Number Placeholder 75"/>
          <p:cNvSpPr>
            <a:spLocks noGrp="1"/>
          </p:cNvSpPr>
          <p:nvPr>
            <p:ph type="sldNum" sz="quarter" idx="12"/>
          </p:nvPr>
        </p:nvSpPr>
        <p:spPr>
          <a:xfrm>
            <a:off x="8610600" y="6356350"/>
            <a:ext cx="3136900" cy="365125"/>
          </a:xfrm>
        </p:spPr>
        <p:txBody>
          <a:bodyPr/>
          <a:lstStyle/>
          <a:p>
            <a:r>
              <a:rPr lang="en-US" dirty="0"/>
              <a:t>5/30/19</a:t>
            </a:r>
          </a:p>
        </p:txBody>
      </p:sp>
    </p:spTree>
    <p:extLst>
      <p:ext uri="{BB962C8B-B14F-4D97-AF65-F5344CB8AC3E}">
        <p14:creationId xmlns:p14="http://schemas.microsoft.com/office/powerpoint/2010/main" val="3445157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1482</Words>
  <Application>Microsoft Office PowerPoint</Application>
  <PresentationFormat>Widescreen</PresentationFormat>
  <Paragraphs>166</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Arial Black</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Honeywell FM&amp;T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Jamieson</dc:creator>
  <cp:lastModifiedBy>Michele Weigand</cp:lastModifiedBy>
  <cp:revision>61</cp:revision>
  <cp:lastPrinted>2019-08-14T18:31:42Z</cp:lastPrinted>
  <dcterms:created xsi:type="dcterms:W3CDTF">2019-02-25T15:54:32Z</dcterms:created>
  <dcterms:modified xsi:type="dcterms:W3CDTF">2019-08-14T18:37:44Z</dcterms:modified>
</cp:coreProperties>
</file>